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7" r:id="rId3"/>
    <p:sldId id="266" r:id="rId4"/>
    <p:sldId id="285" r:id="rId5"/>
    <p:sldId id="283" r:id="rId6"/>
    <p:sldId id="284" r:id="rId7"/>
    <p:sldId id="270" r:id="rId8"/>
    <p:sldId id="273" r:id="rId9"/>
    <p:sldId id="274" r:id="rId10"/>
    <p:sldId id="275" r:id="rId11"/>
    <p:sldId id="260" r:id="rId12"/>
    <p:sldId id="282" r:id="rId13"/>
    <p:sldId id="264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ropoulou.p" initials="s" lastIdx="12" clrIdx="0">
    <p:extLst>
      <p:ext uri="{19B8F6BF-5375-455C-9EA6-DF929625EA0E}">
        <p15:presenceInfo xmlns:p15="http://schemas.microsoft.com/office/powerpoint/2012/main" userId="S::syropoulou.p@draxis.gr::dc7f4199-f905-4b02-a5c9-63e60a3dd010" providerId="AD"/>
      </p:ext>
    </p:extLst>
  </p:cmAuthor>
  <p:cmAuthor id="2" name="Dafni Delioglani" initials="DD" lastIdx="4" clrIdx="1">
    <p:extLst>
      <p:ext uri="{19B8F6BF-5375-455C-9EA6-DF929625EA0E}">
        <p15:presenceInfo xmlns:p15="http://schemas.microsoft.com/office/powerpoint/2012/main" userId="Dafni Deliogla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767"/>
    <a:srgbClr val="FFFFFF"/>
    <a:srgbClr val="DC9B4B"/>
    <a:srgbClr val="E45728"/>
    <a:srgbClr val="E45628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4085A7-D224-B7BC-346A-D141688666A0}" v="527" dt="2023-08-03T11:14:57.9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0" d="100"/>
          <a:sy n="60" d="100"/>
        </p:scale>
        <p:origin x="7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fstathia Chatzitheodorou" userId="S::echatzitheodorou@draxis.gr::7cb0b882-da68-42e1-94b1-53adcf619cfb" providerId="AD" clId="Web-{134085A7-D224-B7BC-346A-D141688666A0}"/>
    <pc:docChg chg="modSld">
      <pc:chgData name="Efstathia Chatzitheodorou" userId="S::echatzitheodorou@draxis.gr::7cb0b882-da68-42e1-94b1-53adcf619cfb" providerId="AD" clId="Web-{134085A7-D224-B7BC-346A-D141688666A0}" dt="2023-08-03T11:14:57.904" v="346" actId="1076"/>
      <pc:docMkLst>
        <pc:docMk/>
      </pc:docMkLst>
      <pc:sldChg chg="addSp delSp modSp">
        <pc:chgData name="Efstathia Chatzitheodorou" userId="S::echatzitheodorou@draxis.gr::7cb0b882-da68-42e1-94b1-53adcf619cfb" providerId="AD" clId="Web-{134085A7-D224-B7BC-346A-D141688666A0}" dt="2023-08-03T11:04:12.029" v="211" actId="1076"/>
        <pc:sldMkLst>
          <pc:docMk/>
          <pc:sldMk cId="3425790992" sldId="260"/>
        </pc:sldMkLst>
        <pc:spChg chg="mod">
          <ac:chgData name="Efstathia Chatzitheodorou" userId="S::echatzitheodorou@draxis.gr::7cb0b882-da68-42e1-94b1-53adcf619cfb" providerId="AD" clId="Web-{134085A7-D224-B7BC-346A-D141688666A0}" dt="2023-08-03T11:03:00.090" v="197" actId="20577"/>
          <ac:spMkLst>
            <pc:docMk/>
            <pc:sldMk cId="3425790992" sldId="260"/>
            <ac:spMk id="18" creationId="{00000000-0000-0000-0000-000000000000}"/>
          </ac:spMkLst>
        </pc:spChg>
        <pc:grpChg chg="mod">
          <ac:chgData name="Efstathia Chatzitheodorou" userId="S::echatzitheodorou@draxis.gr::7cb0b882-da68-42e1-94b1-53adcf619cfb" providerId="AD" clId="Web-{134085A7-D224-B7BC-346A-D141688666A0}" dt="2023-08-03T11:03:35.231" v="204" actId="1076"/>
          <ac:grpSpMkLst>
            <pc:docMk/>
            <pc:sldMk cId="3425790992" sldId="260"/>
            <ac:grpSpMk id="56" creationId="{00000000-0000-0000-0000-000000000000}"/>
          </ac:grpSpMkLst>
        </pc:grpChg>
        <pc:picChg chg="del">
          <ac:chgData name="Efstathia Chatzitheodorou" userId="S::echatzitheodorou@draxis.gr::7cb0b882-da68-42e1-94b1-53adcf619cfb" providerId="AD" clId="Web-{134085A7-D224-B7BC-346A-D141688666A0}" dt="2023-08-03T11:04:06.232" v="208"/>
          <ac:picMkLst>
            <pc:docMk/>
            <pc:sldMk cId="3425790992" sldId="260"/>
            <ac:picMk id="17" creationId="{00000000-0000-0000-0000-000000000000}"/>
          </ac:picMkLst>
        </pc:picChg>
        <pc:picChg chg="add mod">
          <ac:chgData name="Efstathia Chatzitheodorou" userId="S::echatzitheodorou@draxis.gr::7cb0b882-da68-42e1-94b1-53adcf619cfb" providerId="AD" clId="Web-{134085A7-D224-B7BC-346A-D141688666A0}" dt="2023-08-03T11:03:40.325" v="205" actId="1076"/>
          <ac:picMkLst>
            <pc:docMk/>
            <pc:sldMk cId="3425790992" sldId="260"/>
            <ac:picMk id="19" creationId="{12777C1A-DD27-E01E-B0D3-3AC4C4DD8E73}"/>
          </ac:picMkLst>
        </pc:picChg>
        <pc:picChg chg="mod">
          <ac:chgData name="Efstathia Chatzitheodorou" userId="S::echatzitheodorou@draxis.gr::7cb0b882-da68-42e1-94b1-53adcf619cfb" providerId="AD" clId="Web-{134085A7-D224-B7BC-346A-D141688666A0}" dt="2023-08-03T11:03:45.888" v="207" actId="1076"/>
          <ac:picMkLst>
            <pc:docMk/>
            <pc:sldMk cId="3425790992" sldId="260"/>
            <ac:picMk id="32" creationId="{00000000-0000-0000-0000-000000000000}"/>
          </ac:picMkLst>
        </pc:picChg>
        <pc:picChg chg="add mod">
          <ac:chgData name="Efstathia Chatzitheodorou" userId="S::echatzitheodorou@draxis.gr::7cb0b882-da68-42e1-94b1-53adcf619cfb" providerId="AD" clId="Web-{134085A7-D224-B7BC-346A-D141688666A0}" dt="2023-08-03T11:04:12.029" v="211" actId="1076"/>
          <ac:picMkLst>
            <pc:docMk/>
            <pc:sldMk cId="3425790992" sldId="260"/>
            <ac:picMk id="35" creationId="{18B851D1-4594-13BC-1BE1-2E314BC24F56}"/>
          </ac:picMkLst>
        </pc:picChg>
        <pc:picChg chg="mod">
          <ac:chgData name="Efstathia Chatzitheodorou" userId="S::echatzitheodorou@draxis.gr::7cb0b882-da68-42e1-94b1-53adcf619cfb" providerId="AD" clId="Web-{134085A7-D224-B7BC-346A-D141688666A0}" dt="2023-08-03T11:03:42.622" v="206" actId="1076"/>
          <ac:picMkLst>
            <pc:docMk/>
            <pc:sldMk cId="3425790992" sldId="260"/>
            <ac:picMk id="36" creationId="{00000000-0000-0000-0000-000000000000}"/>
          </ac:picMkLst>
        </pc:picChg>
      </pc:sldChg>
      <pc:sldChg chg="addSp delSp modSp">
        <pc:chgData name="Efstathia Chatzitheodorou" userId="S::echatzitheodorou@draxis.gr::7cb0b882-da68-42e1-94b1-53adcf619cfb" providerId="AD" clId="Web-{134085A7-D224-B7BC-346A-D141688666A0}" dt="2023-08-03T11:14:57.904" v="346" actId="1076"/>
        <pc:sldMkLst>
          <pc:docMk/>
          <pc:sldMk cId="1442080011" sldId="264"/>
        </pc:sldMkLst>
        <pc:spChg chg="add del mod">
          <ac:chgData name="Efstathia Chatzitheodorou" userId="S::echatzitheodorou@draxis.gr::7cb0b882-da68-42e1-94b1-53adcf619cfb" providerId="AD" clId="Web-{134085A7-D224-B7BC-346A-D141688666A0}" dt="2023-08-03T11:12:05.822" v="322" actId="20577"/>
          <ac:spMkLst>
            <pc:docMk/>
            <pc:sldMk cId="1442080011" sldId="264"/>
            <ac:spMk id="2" creationId="{00000000-0000-0000-0000-000000000000}"/>
          </ac:spMkLst>
        </pc:spChg>
        <pc:spChg chg="mod">
          <ac:chgData name="Efstathia Chatzitheodorou" userId="S::echatzitheodorou@draxis.gr::7cb0b882-da68-42e1-94b1-53adcf619cfb" providerId="AD" clId="Web-{134085A7-D224-B7BC-346A-D141688666A0}" dt="2023-08-03T11:14:57.904" v="346" actId="1076"/>
          <ac:spMkLst>
            <pc:docMk/>
            <pc:sldMk cId="1442080011" sldId="264"/>
            <ac:spMk id="3" creationId="{00000000-0000-0000-0000-000000000000}"/>
          </ac:spMkLst>
        </pc:spChg>
        <pc:spChg chg="add mod ord">
          <ac:chgData name="Efstathia Chatzitheodorou" userId="S::echatzitheodorou@draxis.gr::7cb0b882-da68-42e1-94b1-53adcf619cfb" providerId="AD" clId="Web-{134085A7-D224-B7BC-346A-D141688666A0}" dt="2023-08-03T11:09:58.975" v="276" actId="14100"/>
          <ac:spMkLst>
            <pc:docMk/>
            <pc:sldMk cId="1442080011" sldId="264"/>
            <ac:spMk id="4" creationId="{FDC14627-5344-C0C3-1A71-E3728B817D43}"/>
          </ac:spMkLst>
        </pc:spChg>
        <pc:spChg chg="mod">
          <ac:chgData name="Efstathia Chatzitheodorou" userId="S::echatzitheodorou@draxis.gr::7cb0b882-da68-42e1-94b1-53adcf619cfb" providerId="AD" clId="Web-{134085A7-D224-B7BC-346A-D141688666A0}" dt="2023-08-03T11:12:13.166" v="323"/>
          <ac:spMkLst>
            <pc:docMk/>
            <pc:sldMk cId="1442080011" sldId="264"/>
            <ac:spMk id="8" creationId="{7F6886AF-08D3-4B27-B5F2-C20FF3FB58D5}"/>
          </ac:spMkLst>
        </pc:spChg>
        <pc:spChg chg="add del mod ord">
          <ac:chgData name="Efstathia Chatzitheodorou" userId="S::echatzitheodorou@draxis.gr::7cb0b882-da68-42e1-94b1-53adcf619cfb" providerId="AD" clId="Web-{134085A7-D224-B7BC-346A-D141688666A0}" dt="2023-08-03T11:14:24.247" v="336"/>
          <ac:spMkLst>
            <pc:docMk/>
            <pc:sldMk cId="1442080011" sldId="264"/>
            <ac:spMk id="9" creationId="{A4C935B2-5B3E-0412-9136-55DFAC337F14}"/>
          </ac:spMkLst>
        </pc:spChg>
        <pc:spChg chg="mod">
          <ac:chgData name="Efstathia Chatzitheodorou" userId="S::echatzitheodorou@draxis.gr::7cb0b882-da68-42e1-94b1-53adcf619cfb" providerId="AD" clId="Web-{134085A7-D224-B7BC-346A-D141688666A0}" dt="2023-08-03T11:11:50.134" v="315" actId="1076"/>
          <ac:spMkLst>
            <pc:docMk/>
            <pc:sldMk cId="1442080011" sldId="264"/>
            <ac:spMk id="11" creationId="{1787F29D-9A31-4733-A3EB-9BFA50B35457}"/>
          </ac:spMkLst>
        </pc:spChg>
        <pc:spChg chg="mod">
          <ac:chgData name="Efstathia Chatzitheodorou" userId="S::echatzitheodorou@draxis.gr::7cb0b882-da68-42e1-94b1-53adcf619cfb" providerId="AD" clId="Web-{134085A7-D224-B7BC-346A-D141688666A0}" dt="2023-08-03T11:11:50.118" v="314" actId="1076"/>
          <ac:spMkLst>
            <pc:docMk/>
            <pc:sldMk cId="1442080011" sldId="264"/>
            <ac:spMk id="13" creationId="{5991B082-84F7-464A-A1D7-483155761531}"/>
          </ac:spMkLst>
        </pc:spChg>
        <pc:spChg chg="mod">
          <ac:chgData name="Efstathia Chatzitheodorou" userId="S::echatzitheodorou@draxis.gr::7cb0b882-da68-42e1-94b1-53adcf619cfb" providerId="AD" clId="Web-{134085A7-D224-B7BC-346A-D141688666A0}" dt="2023-08-03T11:11:50.150" v="316" actId="1076"/>
          <ac:spMkLst>
            <pc:docMk/>
            <pc:sldMk cId="1442080011" sldId="264"/>
            <ac:spMk id="18" creationId="{5991B082-84F7-464A-A1D7-483155761531}"/>
          </ac:spMkLst>
        </pc:spChg>
        <pc:picChg chg="add mod">
          <ac:chgData name="Efstathia Chatzitheodorou" userId="S::echatzitheodorou@draxis.gr::7cb0b882-da68-42e1-94b1-53adcf619cfb" providerId="AD" clId="Web-{134085A7-D224-B7BC-346A-D141688666A0}" dt="2023-08-03T11:14:43.998" v="342" actId="1076"/>
          <ac:picMkLst>
            <pc:docMk/>
            <pc:sldMk cId="1442080011" sldId="264"/>
            <ac:picMk id="10" creationId="{FAB105CE-3204-C94F-E573-6FA1539D954C}"/>
          </ac:picMkLst>
        </pc:picChg>
        <pc:picChg chg="del">
          <ac:chgData name="Efstathia Chatzitheodorou" userId="S::echatzitheodorou@draxis.gr::7cb0b882-da68-42e1-94b1-53adcf619cfb" providerId="AD" clId="Web-{134085A7-D224-B7BC-346A-D141688666A0}" dt="2023-08-03T11:14:22.950" v="335"/>
          <ac:picMkLst>
            <pc:docMk/>
            <pc:sldMk cId="1442080011" sldId="264"/>
            <ac:picMk id="12" creationId="{9447D034-E77A-1122-0F6E-1D374C62E15A}"/>
          </ac:picMkLst>
        </pc:picChg>
      </pc:sldChg>
      <pc:sldChg chg="addSp delSp modSp">
        <pc:chgData name="Efstathia Chatzitheodorou" userId="S::echatzitheodorou@draxis.gr::7cb0b882-da68-42e1-94b1-53adcf619cfb" providerId="AD" clId="Web-{134085A7-D224-B7BC-346A-D141688666A0}" dt="2023-08-03T10:54:54.250" v="80" actId="1076"/>
        <pc:sldMkLst>
          <pc:docMk/>
          <pc:sldMk cId="3407209724" sldId="267"/>
        </pc:sldMkLst>
        <pc:spChg chg="add del mod">
          <ac:chgData name="Efstathia Chatzitheodorou" userId="S::echatzitheodorou@draxis.gr::7cb0b882-da68-42e1-94b1-53adcf619cfb" providerId="AD" clId="Web-{134085A7-D224-B7BC-346A-D141688666A0}" dt="2023-08-03T10:54:45.796" v="78" actId="20577"/>
          <ac:spMkLst>
            <pc:docMk/>
            <pc:sldMk cId="3407209724" sldId="267"/>
            <ac:spMk id="2" creationId="{00000000-0000-0000-0000-000000000000}"/>
          </ac:spMkLst>
        </pc:spChg>
        <pc:spChg chg="mod">
          <ac:chgData name="Efstathia Chatzitheodorou" userId="S::echatzitheodorou@draxis.gr::7cb0b882-da68-42e1-94b1-53adcf619cfb" providerId="AD" clId="Web-{134085A7-D224-B7BC-346A-D141688666A0}" dt="2023-08-03T10:51:43.995" v="2" actId="20577"/>
          <ac:spMkLst>
            <pc:docMk/>
            <pc:sldMk cId="3407209724" sldId="267"/>
            <ac:spMk id="3" creationId="{00000000-0000-0000-0000-000000000000}"/>
          </ac:spMkLst>
        </pc:spChg>
        <pc:spChg chg="mod">
          <ac:chgData name="Efstathia Chatzitheodorou" userId="S::echatzitheodorou@draxis.gr::7cb0b882-da68-42e1-94b1-53adcf619cfb" providerId="AD" clId="Web-{134085A7-D224-B7BC-346A-D141688666A0}" dt="2023-08-03T10:52:59.778" v="20" actId="14100"/>
          <ac:spMkLst>
            <pc:docMk/>
            <pc:sldMk cId="3407209724" sldId="267"/>
            <ac:spMk id="5" creationId="{00000000-0000-0000-0000-000000000000}"/>
          </ac:spMkLst>
        </pc:spChg>
        <pc:spChg chg="mod">
          <ac:chgData name="Efstathia Chatzitheodorou" userId="S::echatzitheodorou@draxis.gr::7cb0b882-da68-42e1-94b1-53adcf619cfb" providerId="AD" clId="Web-{134085A7-D224-B7BC-346A-D141688666A0}" dt="2023-08-03T10:54:54.250" v="80" actId="1076"/>
          <ac:spMkLst>
            <pc:docMk/>
            <pc:sldMk cId="3407209724" sldId="267"/>
            <ac:spMk id="12" creationId="{00000000-0000-0000-0000-000000000000}"/>
          </ac:spMkLst>
        </pc:spChg>
        <pc:spChg chg="mod">
          <ac:chgData name="Efstathia Chatzitheodorou" userId="S::echatzitheodorou@draxis.gr::7cb0b882-da68-42e1-94b1-53adcf619cfb" providerId="AD" clId="Web-{134085A7-D224-B7BC-346A-D141688666A0}" dt="2023-08-03T10:54:52.359" v="79" actId="14100"/>
          <ac:spMkLst>
            <pc:docMk/>
            <pc:sldMk cId="3407209724" sldId="267"/>
            <ac:spMk id="13" creationId="{00000000-0000-0000-0000-000000000000}"/>
          </ac:spMkLst>
        </pc:spChg>
        <pc:spChg chg="mod">
          <ac:chgData name="Efstathia Chatzitheodorou" userId="S::echatzitheodorou@draxis.gr::7cb0b882-da68-42e1-94b1-53adcf619cfb" providerId="AD" clId="Web-{134085A7-D224-B7BC-346A-D141688666A0}" dt="2023-08-03T10:52:11.839" v="13" actId="1076"/>
          <ac:spMkLst>
            <pc:docMk/>
            <pc:sldMk cId="3407209724" sldId="267"/>
            <ac:spMk id="17" creationId="{993B0763-4D97-4BDF-B332-F2DDA2182C15}"/>
          </ac:spMkLst>
        </pc:spChg>
        <pc:grpChg chg="mod">
          <ac:chgData name="Efstathia Chatzitheodorou" userId="S::echatzitheodorou@draxis.gr::7cb0b882-da68-42e1-94b1-53adcf619cfb" providerId="AD" clId="Web-{134085A7-D224-B7BC-346A-D141688666A0}" dt="2023-08-03T10:54:06.405" v="55" actId="1076"/>
          <ac:grpSpMkLst>
            <pc:docMk/>
            <pc:sldMk cId="3407209724" sldId="267"/>
            <ac:grpSpMk id="6" creationId="{00000000-0000-0000-0000-000000000000}"/>
          </ac:grpSpMkLst>
        </pc:grpChg>
      </pc:sldChg>
      <pc:sldChg chg="addSp delSp modSp">
        <pc:chgData name="Efstathia Chatzitheodorou" userId="S::echatzitheodorou@draxis.gr::7cb0b882-da68-42e1-94b1-53adcf619cfb" providerId="AD" clId="Web-{134085A7-D224-B7BC-346A-D141688666A0}" dt="2023-08-03T10:59:25.194" v="141" actId="20577"/>
        <pc:sldMkLst>
          <pc:docMk/>
          <pc:sldMk cId="1770443091" sldId="270"/>
        </pc:sldMkLst>
        <pc:spChg chg="mod">
          <ac:chgData name="Efstathia Chatzitheodorou" userId="S::echatzitheodorou@draxis.gr::7cb0b882-da68-42e1-94b1-53adcf619cfb" providerId="AD" clId="Web-{134085A7-D224-B7BC-346A-D141688666A0}" dt="2023-08-03T10:58:55.756" v="138" actId="20577"/>
          <ac:spMkLst>
            <pc:docMk/>
            <pc:sldMk cId="1770443091" sldId="270"/>
            <ac:spMk id="15" creationId="{00000000-0000-0000-0000-000000000000}"/>
          </ac:spMkLst>
        </pc:spChg>
        <pc:spChg chg="mod">
          <ac:chgData name="Efstathia Chatzitheodorou" userId="S::echatzitheodorou@draxis.gr::7cb0b882-da68-42e1-94b1-53adcf619cfb" providerId="AD" clId="Web-{134085A7-D224-B7BC-346A-D141688666A0}" dt="2023-08-03T10:59:25.194" v="141" actId="20577"/>
          <ac:spMkLst>
            <pc:docMk/>
            <pc:sldMk cId="1770443091" sldId="270"/>
            <ac:spMk id="20" creationId="{00000000-0000-0000-0000-000000000000}"/>
          </ac:spMkLst>
        </pc:spChg>
        <pc:spChg chg="add del mod">
          <ac:chgData name="Efstathia Chatzitheodorou" userId="S::echatzitheodorou@draxis.gr::7cb0b882-da68-42e1-94b1-53adcf619cfb" providerId="AD" clId="Web-{134085A7-D224-B7BC-346A-D141688666A0}" dt="2023-08-03T10:58:42.958" v="137" actId="1076"/>
          <ac:spMkLst>
            <pc:docMk/>
            <pc:sldMk cId="1770443091" sldId="270"/>
            <ac:spMk id="23" creationId="{166AD37A-AD6B-49F8-869A-4C6F644B090A}"/>
          </ac:spMkLst>
        </pc:spChg>
        <pc:picChg chg="add mod">
          <ac:chgData name="Efstathia Chatzitheodorou" userId="S::echatzitheodorou@draxis.gr::7cb0b882-da68-42e1-94b1-53adcf619cfb" providerId="AD" clId="Web-{134085A7-D224-B7BC-346A-D141688666A0}" dt="2023-08-03T10:57:34.566" v="94" actId="1076"/>
          <ac:picMkLst>
            <pc:docMk/>
            <pc:sldMk cId="1770443091" sldId="270"/>
            <ac:picMk id="2" creationId="{19533881-2949-7274-154C-1080C290BC28}"/>
          </ac:picMkLst>
        </pc:picChg>
        <pc:picChg chg="del">
          <ac:chgData name="Efstathia Chatzitheodorou" userId="S::echatzitheodorou@draxis.gr::7cb0b882-da68-42e1-94b1-53adcf619cfb" providerId="AD" clId="Web-{134085A7-D224-B7BC-346A-D141688666A0}" dt="2023-08-03T10:56:06.439" v="90"/>
          <ac:picMkLst>
            <pc:docMk/>
            <pc:sldMk cId="1770443091" sldId="270"/>
            <ac:picMk id="22" creationId="{C9A6B9FD-965F-47D4-9502-125D53FBB40E}"/>
          </ac:picMkLst>
        </pc:picChg>
      </pc:sldChg>
      <pc:sldChg chg="modSp">
        <pc:chgData name="Efstathia Chatzitheodorou" userId="S::echatzitheodorou@draxis.gr::7cb0b882-da68-42e1-94b1-53adcf619cfb" providerId="AD" clId="Web-{134085A7-D224-B7BC-346A-D141688666A0}" dt="2023-08-03T11:00:08.851" v="154" actId="20577"/>
        <pc:sldMkLst>
          <pc:docMk/>
          <pc:sldMk cId="2882132710" sldId="273"/>
        </pc:sldMkLst>
        <pc:spChg chg="mod">
          <ac:chgData name="Efstathia Chatzitheodorou" userId="S::echatzitheodorou@draxis.gr::7cb0b882-da68-42e1-94b1-53adcf619cfb" providerId="AD" clId="Web-{134085A7-D224-B7BC-346A-D141688666A0}" dt="2023-08-03T11:00:01.601" v="151" actId="1076"/>
          <ac:spMkLst>
            <pc:docMk/>
            <pc:sldMk cId="2882132710" sldId="273"/>
            <ac:spMk id="11" creationId="{00000000-0000-0000-0000-000000000000}"/>
          </ac:spMkLst>
        </pc:spChg>
        <pc:spChg chg="mod">
          <ac:chgData name="Efstathia Chatzitheodorou" userId="S::echatzitheodorou@draxis.gr::7cb0b882-da68-42e1-94b1-53adcf619cfb" providerId="AD" clId="Web-{134085A7-D224-B7BC-346A-D141688666A0}" dt="2023-08-03T10:59:49.851" v="148" actId="20577"/>
          <ac:spMkLst>
            <pc:docMk/>
            <pc:sldMk cId="2882132710" sldId="273"/>
            <ac:spMk id="12" creationId="{00000000-0000-0000-0000-000000000000}"/>
          </ac:spMkLst>
        </pc:spChg>
        <pc:spChg chg="mod">
          <ac:chgData name="Efstathia Chatzitheodorou" userId="S::echatzitheodorou@draxis.gr::7cb0b882-da68-42e1-94b1-53adcf619cfb" providerId="AD" clId="Web-{134085A7-D224-B7BC-346A-D141688666A0}" dt="2023-08-03T11:00:08.851" v="154" actId="20577"/>
          <ac:spMkLst>
            <pc:docMk/>
            <pc:sldMk cId="2882132710" sldId="273"/>
            <ac:spMk id="17" creationId="{00000000-0000-0000-0000-000000000000}"/>
          </ac:spMkLst>
        </pc:spChg>
        <pc:spChg chg="mod">
          <ac:chgData name="Efstathia Chatzitheodorou" userId="S::echatzitheodorou@draxis.gr::7cb0b882-da68-42e1-94b1-53adcf619cfb" providerId="AD" clId="Web-{134085A7-D224-B7BC-346A-D141688666A0}" dt="2023-08-03T10:59:39.350" v="146" actId="14100"/>
          <ac:spMkLst>
            <pc:docMk/>
            <pc:sldMk cId="2882132710" sldId="273"/>
            <ac:spMk id="20" creationId="{F46CDB81-924E-4F2D-9ACD-49770DF50DD2}"/>
          </ac:spMkLst>
        </pc:spChg>
      </pc:sldChg>
      <pc:sldChg chg="modSp">
        <pc:chgData name="Efstathia Chatzitheodorou" userId="S::echatzitheodorou@draxis.gr::7cb0b882-da68-42e1-94b1-53adcf619cfb" providerId="AD" clId="Web-{134085A7-D224-B7BC-346A-D141688666A0}" dt="2023-08-03T11:02:21.401" v="189" actId="20577"/>
        <pc:sldMkLst>
          <pc:docMk/>
          <pc:sldMk cId="3066789202" sldId="274"/>
        </pc:sldMkLst>
        <pc:spChg chg="mod">
          <ac:chgData name="Efstathia Chatzitheodorou" userId="S::echatzitheodorou@draxis.gr::7cb0b882-da68-42e1-94b1-53adcf619cfb" providerId="AD" clId="Web-{134085A7-D224-B7BC-346A-D141688666A0}" dt="2023-08-03T11:02:02.916" v="185" actId="20577"/>
          <ac:spMkLst>
            <pc:docMk/>
            <pc:sldMk cId="3066789202" sldId="274"/>
            <ac:spMk id="15" creationId="{00000000-0000-0000-0000-000000000000}"/>
          </ac:spMkLst>
        </pc:spChg>
        <pc:spChg chg="mod">
          <ac:chgData name="Efstathia Chatzitheodorou" userId="S::echatzitheodorou@draxis.gr::7cb0b882-da68-42e1-94b1-53adcf619cfb" providerId="AD" clId="Web-{134085A7-D224-B7BC-346A-D141688666A0}" dt="2023-08-03T11:02:21.401" v="189" actId="20577"/>
          <ac:spMkLst>
            <pc:docMk/>
            <pc:sldMk cId="3066789202" sldId="274"/>
            <ac:spMk id="20" creationId="{00000000-0000-0000-0000-000000000000}"/>
          </ac:spMkLst>
        </pc:spChg>
        <pc:spChg chg="mod">
          <ac:chgData name="Efstathia Chatzitheodorou" userId="S::echatzitheodorou@draxis.gr::7cb0b882-da68-42e1-94b1-53adcf619cfb" providerId="AD" clId="Web-{134085A7-D224-B7BC-346A-D141688666A0}" dt="2023-08-03T11:01:39.447" v="179" actId="1076"/>
          <ac:spMkLst>
            <pc:docMk/>
            <pc:sldMk cId="3066789202" sldId="274"/>
            <ac:spMk id="22" creationId="{89BC2396-515B-4331-9D42-DE900785C39D}"/>
          </ac:spMkLst>
        </pc:spChg>
        <pc:spChg chg="mod">
          <ac:chgData name="Efstathia Chatzitheodorou" userId="S::echatzitheodorou@draxis.gr::7cb0b882-da68-42e1-94b1-53adcf619cfb" providerId="AD" clId="Web-{134085A7-D224-B7BC-346A-D141688666A0}" dt="2023-08-03T11:01:43.838" v="180" actId="1076"/>
          <ac:spMkLst>
            <pc:docMk/>
            <pc:sldMk cId="3066789202" sldId="274"/>
            <ac:spMk id="29" creationId="{FE995077-2FB5-E14F-9A73-2199E1721811}"/>
          </ac:spMkLst>
        </pc:spChg>
        <pc:picChg chg="mod">
          <ac:chgData name="Efstathia Chatzitheodorou" userId="S::echatzitheodorou@draxis.gr::7cb0b882-da68-42e1-94b1-53adcf619cfb" providerId="AD" clId="Web-{134085A7-D224-B7BC-346A-D141688666A0}" dt="2023-08-03T11:01:28.541" v="175" actId="14100"/>
          <ac:picMkLst>
            <pc:docMk/>
            <pc:sldMk cId="3066789202" sldId="274"/>
            <ac:picMk id="27" creationId="{0BCF9ADA-0B8B-F840-9EFA-9AF45DBF53FA}"/>
          </ac:picMkLst>
        </pc:picChg>
        <pc:picChg chg="mod">
          <ac:chgData name="Efstathia Chatzitheodorou" userId="S::echatzitheodorou@draxis.gr::7cb0b882-da68-42e1-94b1-53adcf619cfb" providerId="AD" clId="Web-{134085A7-D224-B7BC-346A-D141688666A0}" dt="2023-08-03T11:01:47.791" v="181" actId="1076"/>
          <ac:picMkLst>
            <pc:docMk/>
            <pc:sldMk cId="3066789202" sldId="274"/>
            <ac:picMk id="28" creationId="{32776F95-C194-5E48-811E-2BA99BA990B4}"/>
          </ac:picMkLst>
        </pc:picChg>
        <pc:picChg chg="mod">
          <ac:chgData name="Efstathia Chatzitheodorou" userId="S::echatzitheodorou@draxis.gr::7cb0b882-da68-42e1-94b1-53adcf619cfb" providerId="AD" clId="Web-{134085A7-D224-B7BC-346A-D141688666A0}" dt="2023-08-03T11:01:24.244" v="174" actId="1076"/>
          <ac:picMkLst>
            <pc:docMk/>
            <pc:sldMk cId="3066789202" sldId="274"/>
            <ac:picMk id="30" creationId="{E7364188-2E3A-4F36-AE91-42370E56E16F}"/>
          </ac:picMkLst>
        </pc:picChg>
        <pc:cxnChg chg="mod">
          <ac:chgData name="Efstathia Chatzitheodorou" userId="S::echatzitheodorou@draxis.gr::7cb0b882-da68-42e1-94b1-53adcf619cfb" providerId="AD" clId="Web-{134085A7-D224-B7BC-346A-D141688666A0}" dt="2023-08-03T11:02:11.167" v="187" actId="1076"/>
          <ac:cxnSpMkLst>
            <pc:docMk/>
            <pc:sldMk cId="3066789202" sldId="274"/>
            <ac:cxnSpMk id="26" creationId="{43601F35-F60A-43C0-AAEB-543153F78FF8}"/>
          </ac:cxnSpMkLst>
        </pc:cxnChg>
      </pc:sldChg>
      <pc:sldChg chg="modSp">
        <pc:chgData name="Efstathia Chatzitheodorou" userId="S::echatzitheodorou@draxis.gr::7cb0b882-da68-42e1-94b1-53adcf619cfb" providerId="AD" clId="Web-{134085A7-D224-B7BC-346A-D141688666A0}" dt="2023-08-03T11:02:49.058" v="196" actId="1076"/>
        <pc:sldMkLst>
          <pc:docMk/>
          <pc:sldMk cId="3992652839" sldId="275"/>
        </pc:sldMkLst>
        <pc:spChg chg="mod">
          <ac:chgData name="Efstathia Chatzitheodorou" userId="S::echatzitheodorou@draxis.gr::7cb0b882-da68-42e1-94b1-53adcf619cfb" providerId="AD" clId="Web-{134085A7-D224-B7BC-346A-D141688666A0}" dt="2023-08-03T11:02:43.621" v="193" actId="20577"/>
          <ac:spMkLst>
            <pc:docMk/>
            <pc:sldMk cId="3992652839" sldId="275"/>
            <ac:spMk id="3" creationId="{00000000-0000-0000-0000-000000000000}"/>
          </ac:spMkLst>
        </pc:spChg>
        <pc:spChg chg="mod">
          <ac:chgData name="Efstathia Chatzitheodorou" userId="S::echatzitheodorou@draxis.gr::7cb0b882-da68-42e1-94b1-53adcf619cfb" providerId="AD" clId="Web-{134085A7-D224-B7BC-346A-D141688666A0}" dt="2023-08-03T11:02:46.043" v="195" actId="20577"/>
          <ac:spMkLst>
            <pc:docMk/>
            <pc:sldMk cId="3992652839" sldId="275"/>
            <ac:spMk id="8" creationId="{00000000-0000-0000-0000-000000000000}"/>
          </ac:spMkLst>
        </pc:spChg>
        <pc:spChg chg="mod">
          <ac:chgData name="Efstathia Chatzitheodorou" userId="S::echatzitheodorou@draxis.gr::7cb0b882-da68-42e1-94b1-53adcf619cfb" providerId="AD" clId="Web-{134085A7-D224-B7BC-346A-D141688666A0}" dt="2023-08-03T11:02:49.058" v="196" actId="1076"/>
          <ac:spMkLst>
            <pc:docMk/>
            <pc:sldMk cId="3992652839" sldId="275"/>
            <ac:spMk id="13" creationId="{00000000-0000-0000-0000-000000000000}"/>
          </ac:spMkLst>
        </pc:spChg>
      </pc:sldChg>
      <pc:sldChg chg="modSp">
        <pc:chgData name="Efstathia Chatzitheodorou" userId="S::echatzitheodorou@draxis.gr::7cb0b882-da68-42e1-94b1-53adcf619cfb" providerId="AD" clId="Web-{134085A7-D224-B7BC-346A-D141688666A0}" dt="2023-08-03T11:09:01.099" v="268" actId="1076"/>
        <pc:sldMkLst>
          <pc:docMk/>
          <pc:sldMk cId="3935860448" sldId="282"/>
        </pc:sldMkLst>
        <pc:spChg chg="mod">
          <ac:chgData name="Efstathia Chatzitheodorou" userId="S::echatzitheodorou@draxis.gr::7cb0b882-da68-42e1-94b1-53adcf619cfb" providerId="AD" clId="Web-{134085A7-D224-B7BC-346A-D141688666A0}" dt="2023-08-03T11:08:05.019" v="263" actId="1076"/>
          <ac:spMkLst>
            <pc:docMk/>
            <pc:sldMk cId="3935860448" sldId="282"/>
            <ac:spMk id="4" creationId="{E96A9109-2728-450D-822E-1F734F262B31}"/>
          </ac:spMkLst>
        </pc:spChg>
        <pc:spChg chg="mod">
          <ac:chgData name="Efstathia Chatzitheodorou" userId="S::echatzitheodorou@draxis.gr::7cb0b882-da68-42e1-94b1-53adcf619cfb" providerId="AD" clId="Web-{134085A7-D224-B7BC-346A-D141688666A0}" dt="2023-08-03T11:04:56.686" v="213" actId="14100"/>
          <ac:spMkLst>
            <pc:docMk/>
            <pc:sldMk cId="3935860448" sldId="282"/>
            <ac:spMk id="9" creationId="{58C51CE7-3BF8-45D7-97FC-269D064EFE47}"/>
          </ac:spMkLst>
        </pc:spChg>
        <pc:spChg chg="mod">
          <ac:chgData name="Efstathia Chatzitheodorou" userId="S::echatzitheodorou@draxis.gr::7cb0b882-da68-42e1-94b1-53adcf619cfb" providerId="AD" clId="Web-{134085A7-D224-B7BC-346A-D141688666A0}" dt="2023-08-03T11:09:01.099" v="268" actId="1076"/>
          <ac:spMkLst>
            <pc:docMk/>
            <pc:sldMk cId="3935860448" sldId="282"/>
            <ac:spMk id="13" creationId="{AC9D6F4A-37DA-433B-A22C-F87C87AEE6A8}"/>
          </ac:spMkLst>
        </pc:spChg>
        <pc:spChg chg="mod">
          <ac:chgData name="Efstathia Chatzitheodorou" userId="S::echatzitheodorou@draxis.gr::7cb0b882-da68-42e1-94b1-53adcf619cfb" providerId="AD" clId="Web-{134085A7-D224-B7BC-346A-D141688666A0}" dt="2023-08-03T11:07:05.486" v="233" actId="1076"/>
          <ac:spMkLst>
            <pc:docMk/>
            <pc:sldMk cId="3935860448" sldId="282"/>
            <ac:spMk id="14" creationId="{287B240E-EB47-4CDF-8AA4-4D2046C12311}"/>
          </ac:spMkLst>
        </pc:spChg>
        <pc:spChg chg="mod">
          <ac:chgData name="Efstathia Chatzitheodorou" userId="S::echatzitheodorou@draxis.gr::7cb0b882-da68-42e1-94b1-53adcf619cfb" providerId="AD" clId="Web-{134085A7-D224-B7BC-346A-D141688666A0}" dt="2023-08-03T11:06:51.939" v="224" actId="20577"/>
          <ac:spMkLst>
            <pc:docMk/>
            <pc:sldMk cId="3935860448" sldId="282"/>
            <ac:spMk id="16" creationId="{99643B61-02B5-4421-A2CD-58D8F07E57E9}"/>
          </ac:spMkLst>
        </pc:spChg>
        <pc:spChg chg="mod">
          <ac:chgData name="Efstathia Chatzitheodorou" userId="S::echatzitheodorou@draxis.gr::7cb0b882-da68-42e1-94b1-53adcf619cfb" providerId="AD" clId="Web-{134085A7-D224-B7BC-346A-D141688666A0}" dt="2023-08-03T11:07:19.284" v="236" actId="20577"/>
          <ac:spMkLst>
            <pc:docMk/>
            <pc:sldMk cId="3935860448" sldId="282"/>
            <ac:spMk id="20" creationId="{62AD3B64-C882-45F2-8336-6140F0F755FE}"/>
          </ac:spMkLst>
        </pc:spChg>
        <pc:spChg chg="mod">
          <ac:chgData name="Efstathia Chatzitheodorou" userId="S::echatzitheodorou@draxis.gr::7cb0b882-da68-42e1-94b1-53adcf619cfb" providerId="AD" clId="Web-{134085A7-D224-B7BC-346A-D141688666A0}" dt="2023-08-03T11:08:31.489" v="266" actId="20577"/>
          <ac:spMkLst>
            <pc:docMk/>
            <pc:sldMk cId="3935860448" sldId="282"/>
            <ac:spMk id="22" creationId="{77828496-DCCF-4B92-92A4-EFDD611349AE}"/>
          </ac:spMkLst>
        </pc:spChg>
        <pc:spChg chg="mod">
          <ac:chgData name="Efstathia Chatzitheodorou" userId="S::echatzitheodorou@draxis.gr::7cb0b882-da68-42e1-94b1-53adcf619cfb" providerId="AD" clId="Web-{134085A7-D224-B7BC-346A-D141688666A0}" dt="2023-08-03T11:06:46.048" v="222" actId="20577"/>
          <ac:spMkLst>
            <pc:docMk/>
            <pc:sldMk cId="3935860448" sldId="282"/>
            <ac:spMk id="34" creationId="{5C68549D-AE0A-4D1A-8B52-CA3843541828}"/>
          </ac:spMkLst>
        </pc:spChg>
        <pc:spChg chg="mod">
          <ac:chgData name="Efstathia Chatzitheodorou" userId="S::echatzitheodorou@draxis.gr::7cb0b882-da68-42e1-94b1-53adcf619cfb" providerId="AD" clId="Web-{134085A7-D224-B7BC-346A-D141688666A0}" dt="2023-08-03T11:06:32.970" v="215" actId="20577"/>
          <ac:spMkLst>
            <pc:docMk/>
            <pc:sldMk cId="3935860448" sldId="282"/>
            <ac:spMk id="36" creationId="{DEE419E5-F9C5-495E-A883-8AD5B12F3264}"/>
          </ac:spMkLst>
        </pc:spChg>
        <pc:spChg chg="mod">
          <ac:chgData name="Efstathia Chatzitheodorou" userId="S::echatzitheodorou@draxis.gr::7cb0b882-da68-42e1-94b1-53adcf619cfb" providerId="AD" clId="Web-{134085A7-D224-B7BC-346A-D141688666A0}" dt="2023-08-03T11:07:54.206" v="251" actId="1076"/>
          <ac:spMkLst>
            <pc:docMk/>
            <pc:sldMk cId="3935860448" sldId="282"/>
            <ac:spMk id="37" creationId="{9166FA73-870D-413B-89EF-3FA729D67164}"/>
          </ac:spMkLst>
        </pc:spChg>
        <pc:spChg chg="mod">
          <ac:chgData name="Efstathia Chatzitheodorou" userId="S::echatzitheodorou@draxis.gr::7cb0b882-da68-42e1-94b1-53adcf619cfb" providerId="AD" clId="Web-{134085A7-D224-B7BC-346A-D141688666A0}" dt="2023-08-03T11:05:07.984" v="214" actId="20577"/>
          <ac:spMkLst>
            <pc:docMk/>
            <pc:sldMk cId="3935860448" sldId="282"/>
            <ac:spMk id="113" creationId="{00000000-0000-0000-0000-000000000000}"/>
          </ac:spMkLst>
        </pc:spChg>
        <pc:grpChg chg="mod">
          <ac:chgData name="Efstathia Chatzitheodorou" userId="S::echatzitheodorou@draxis.gr::7cb0b882-da68-42e1-94b1-53adcf619cfb" providerId="AD" clId="Web-{134085A7-D224-B7BC-346A-D141688666A0}" dt="2023-08-03T11:07:01.846" v="232" actId="1076"/>
          <ac:grpSpMkLst>
            <pc:docMk/>
            <pc:sldMk cId="3935860448" sldId="282"/>
            <ac:grpSpMk id="97" creationId="{00000000-0000-0000-0000-000000000000}"/>
          </ac:grpSpMkLst>
        </pc:grpChg>
        <pc:picChg chg="mod">
          <ac:chgData name="Efstathia Chatzitheodorou" userId="S::echatzitheodorou@draxis.gr::7cb0b882-da68-42e1-94b1-53adcf619cfb" providerId="AD" clId="Web-{134085A7-D224-B7BC-346A-D141688666A0}" dt="2023-08-03T11:08:37.879" v="267" actId="1076"/>
          <ac:picMkLst>
            <pc:docMk/>
            <pc:sldMk cId="3935860448" sldId="282"/>
            <ac:picMk id="3" creationId="{00000000-0000-0000-0000-000000000000}"/>
          </ac:picMkLst>
        </pc:picChg>
      </pc:sldChg>
      <pc:sldChg chg="modSp">
        <pc:chgData name="Efstathia Chatzitheodorou" userId="S::echatzitheodorou@draxis.gr::7cb0b882-da68-42e1-94b1-53adcf619cfb" providerId="AD" clId="Web-{134085A7-D224-B7BC-346A-D141688666A0}" dt="2023-08-03T10:55:58.626" v="89" actId="14100"/>
        <pc:sldMkLst>
          <pc:docMk/>
          <pc:sldMk cId="3745806023" sldId="284"/>
        </pc:sldMkLst>
        <pc:spChg chg="mod">
          <ac:chgData name="Efstathia Chatzitheodorou" userId="S::echatzitheodorou@draxis.gr::7cb0b882-da68-42e1-94b1-53adcf619cfb" providerId="AD" clId="Web-{134085A7-D224-B7BC-346A-D141688666A0}" dt="2023-08-03T10:55:58.626" v="89" actId="14100"/>
          <ac:spMkLst>
            <pc:docMk/>
            <pc:sldMk cId="3745806023" sldId="284"/>
            <ac:spMk id="6" creationId="{00000000-0000-0000-0000-000000000000}"/>
          </ac:spMkLst>
        </pc:spChg>
        <pc:spChg chg="mod">
          <ac:chgData name="Efstathia Chatzitheodorou" userId="S::echatzitheodorou@draxis.gr::7cb0b882-da68-42e1-94b1-53adcf619cfb" providerId="AD" clId="Web-{134085A7-D224-B7BC-346A-D141688666A0}" dt="2023-08-03T10:55:51.157" v="88" actId="1076"/>
          <ac:spMkLst>
            <pc:docMk/>
            <pc:sldMk cId="3745806023" sldId="284"/>
            <ac:spMk id="16" creationId="{00000000-0000-0000-0000-000000000000}"/>
          </ac:spMkLst>
        </pc:spChg>
      </pc:sldChg>
      <pc:sldChg chg="modSp">
        <pc:chgData name="Efstathia Chatzitheodorou" userId="S::echatzitheodorou@draxis.gr::7cb0b882-da68-42e1-94b1-53adcf619cfb" providerId="AD" clId="Web-{134085A7-D224-B7BC-346A-D141688666A0}" dt="2023-08-03T10:55:09.094" v="81" actId="1076"/>
        <pc:sldMkLst>
          <pc:docMk/>
          <pc:sldMk cId="769093973" sldId="285"/>
        </pc:sldMkLst>
        <pc:spChg chg="mod">
          <ac:chgData name="Efstathia Chatzitheodorou" userId="S::echatzitheodorou@draxis.gr::7cb0b882-da68-42e1-94b1-53adcf619cfb" providerId="AD" clId="Web-{134085A7-D224-B7BC-346A-D141688666A0}" dt="2023-08-03T10:55:09.094" v="81" actId="1076"/>
          <ac:spMkLst>
            <pc:docMk/>
            <pc:sldMk cId="769093973" sldId="285"/>
            <ac:spMk id="6" creationId="{00000000-0000-0000-0000-000000000000}"/>
          </ac:spMkLst>
        </pc:spChg>
      </pc:sldChg>
    </pc:docChg>
  </pc:docChgLst>
  <pc:docChgLst>
    <pc:chgData name="Dafni Delioglani" userId="a3f3c324-3438-41b0-b5af-e1b5165571a5" providerId="ADAL" clId="{588C0228-1A2C-480D-B182-92EB06D4A663}"/>
    <pc:docChg chg="undo custSel modSld">
      <pc:chgData name="Dafni Delioglani" userId="a3f3c324-3438-41b0-b5af-e1b5165571a5" providerId="ADAL" clId="{588C0228-1A2C-480D-B182-92EB06D4A663}" dt="2023-06-23T13:31:05.862" v="3" actId="20577"/>
      <pc:docMkLst>
        <pc:docMk/>
      </pc:docMkLst>
      <pc:sldChg chg="modSp mod">
        <pc:chgData name="Dafni Delioglani" userId="a3f3c324-3438-41b0-b5af-e1b5165571a5" providerId="ADAL" clId="{588C0228-1A2C-480D-B182-92EB06D4A663}" dt="2023-06-23T13:31:05.862" v="3" actId="20577"/>
        <pc:sldMkLst>
          <pc:docMk/>
          <pc:sldMk cId="3407209724" sldId="267"/>
        </pc:sldMkLst>
        <pc:spChg chg="mod">
          <ac:chgData name="Dafni Delioglani" userId="a3f3c324-3438-41b0-b5af-e1b5165571a5" providerId="ADAL" clId="{588C0228-1A2C-480D-B182-92EB06D4A663}" dt="2023-06-23T13:31:05.862" v="3" actId="20577"/>
          <ac:spMkLst>
            <pc:docMk/>
            <pc:sldMk cId="3407209724" sldId="267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11CEB-AACC-477A-9841-B6EBF34954A6}" type="datetimeFigureOut">
              <a:rPr lang="el-GR" smtClean="0"/>
              <a:t>5/10/2023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FD4A6-60A0-4FD9-9596-BE2BA2F07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5146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9FE0D-AC75-480B-8A3C-7ADFF8B3A266}" type="datetimeFigureOut">
              <a:rPr lang="el-GR" smtClean="0"/>
              <a:t>5/10/2023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7692F-0420-4DE5-8CA9-F30DBE15E7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1034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1002" y="321084"/>
            <a:ext cx="5291579" cy="23876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</a:t>
            </a:r>
            <a:r>
              <a:rPr lang="en-US" dirty="0" err="1"/>
              <a:t>taitle</a:t>
            </a:r>
            <a:r>
              <a:rPr lang="en-US" dirty="0"/>
              <a:t>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1002" y="5354427"/>
            <a:ext cx="5291579" cy="904973"/>
          </a:xfrm>
        </p:spPr>
        <p:txBody>
          <a:bodyPr>
            <a:normAutofit/>
          </a:bodyPr>
          <a:lstStyle>
            <a:lvl1pPr marL="0" indent="0" algn="l">
              <a:buNone/>
              <a:defRPr sz="1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545650" y="0"/>
            <a:ext cx="4646349" cy="5686926"/>
          </a:xfrm>
          <a:prstGeom prst="rect">
            <a:avLst/>
          </a:prstGeom>
          <a:solidFill>
            <a:srgbClr val="DC9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627043" y="904973"/>
            <a:ext cx="5193482" cy="4270277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17" name="Subtitle 2"/>
          <p:cNvSpPr txBox="1">
            <a:spLocks/>
          </p:cNvSpPr>
          <p:nvPr userDrawn="1"/>
        </p:nvSpPr>
        <p:spPr>
          <a:xfrm>
            <a:off x="751002" y="2941163"/>
            <a:ext cx="5291579" cy="2234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Click to edit Master subtitle style</a:t>
            </a:r>
            <a:endParaRPr lang="el-GR" b="0" dirty="0"/>
          </a:p>
        </p:txBody>
      </p:sp>
    </p:spTree>
    <p:extLst>
      <p:ext uri="{BB962C8B-B14F-4D97-AF65-F5344CB8AC3E}">
        <p14:creationId xmlns:p14="http://schemas.microsoft.com/office/powerpoint/2010/main" val="1944230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70481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1353801" y="0"/>
            <a:ext cx="838198" cy="6065512"/>
          </a:xfrm>
          <a:prstGeom prst="rect">
            <a:avLst/>
          </a:prstGeom>
          <a:solidFill>
            <a:srgbClr val="DC9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Rectangle 3"/>
          <p:cNvSpPr/>
          <p:nvPr userDrawn="1"/>
        </p:nvSpPr>
        <p:spPr>
          <a:xfrm>
            <a:off x="10299032" y="0"/>
            <a:ext cx="1892967" cy="707667"/>
          </a:xfrm>
          <a:prstGeom prst="rect">
            <a:avLst/>
          </a:prstGeom>
          <a:solidFill>
            <a:srgbClr val="DC9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1121790" y="2224088"/>
            <a:ext cx="10085960" cy="3841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4976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34915" y="706536"/>
            <a:ext cx="8964612" cy="4837112"/>
          </a:xfr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408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353801" y="0"/>
            <a:ext cx="838198" cy="1283368"/>
          </a:xfrm>
          <a:prstGeom prst="rect">
            <a:avLst/>
          </a:prstGeom>
          <a:solidFill>
            <a:srgbClr val="DC9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Rectangle 5"/>
          <p:cNvSpPr/>
          <p:nvPr userDrawn="1"/>
        </p:nvSpPr>
        <p:spPr>
          <a:xfrm>
            <a:off x="9601200" y="0"/>
            <a:ext cx="2590799" cy="707667"/>
          </a:xfrm>
          <a:prstGeom prst="rect">
            <a:avLst/>
          </a:prstGeom>
          <a:solidFill>
            <a:srgbClr val="DC9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502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5041127" cy="6858000"/>
          </a:xfrm>
          <a:prstGeom prst="rect">
            <a:avLst/>
          </a:prstGeom>
          <a:solidFill>
            <a:srgbClr val="DC9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363" y="365124"/>
            <a:ext cx="5443194" cy="207641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l-GR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2" t="21170" r="36461" b="54285"/>
          <a:stretch/>
        </p:blipFill>
        <p:spPr>
          <a:xfrm>
            <a:off x="0" y="0"/>
            <a:ext cx="739471" cy="707667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18996" y="1121167"/>
            <a:ext cx="3487738" cy="830181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084263" y="2214563"/>
            <a:ext cx="3402896" cy="3827462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5684838" y="2563813"/>
            <a:ext cx="6135687" cy="3563937"/>
          </a:xfrm>
        </p:spPr>
        <p:txBody>
          <a:bodyPr/>
          <a:lstStyle/>
          <a:p>
            <a:endParaRPr lang="el-GR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6886AF-08D3-4B27-B5F2-C20FF3FB58D5}"/>
              </a:ext>
            </a:extLst>
          </p:cNvPr>
          <p:cNvSpPr txBox="1"/>
          <p:nvPr userDrawn="1"/>
        </p:nvSpPr>
        <p:spPr>
          <a:xfrm>
            <a:off x="1" y="6408033"/>
            <a:ext cx="2057400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Eventplacehere</a:t>
            </a:r>
            <a:endParaRPr lang="en-ID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6886AF-08D3-4B27-B5F2-C20FF3FB58D5}"/>
              </a:ext>
            </a:extLst>
          </p:cNvPr>
          <p:cNvSpPr txBox="1"/>
          <p:nvPr userDrawn="1"/>
        </p:nvSpPr>
        <p:spPr>
          <a:xfrm>
            <a:off x="-1" y="6408033"/>
            <a:ext cx="2057400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Project Overview</a:t>
            </a:r>
            <a:endParaRPr lang="en-ID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678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732890"/>
            <a:ext cx="12192000" cy="1125109"/>
          </a:xfrm>
          <a:prstGeom prst="rect">
            <a:avLst/>
          </a:prstGeom>
          <a:solidFill>
            <a:srgbClr val="DC9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88" b="5897"/>
          <a:stretch/>
        </p:blipFill>
        <p:spPr>
          <a:xfrm>
            <a:off x="10221372" y="6390917"/>
            <a:ext cx="1438937" cy="3254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6886AF-08D3-4B27-B5F2-C20FF3FB58D5}"/>
              </a:ext>
            </a:extLst>
          </p:cNvPr>
          <p:cNvSpPr txBox="1"/>
          <p:nvPr userDrawn="1"/>
        </p:nvSpPr>
        <p:spPr>
          <a:xfrm>
            <a:off x="1" y="6408033"/>
            <a:ext cx="2057400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Eventplacehere</a:t>
            </a:r>
            <a:endParaRPr lang="en-ID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541553" y="6488668"/>
            <a:ext cx="650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5A5050D-0BCF-4EA7-8BED-F390A8EE56CF}" type="slidenum">
              <a:rPr lang="el-GR" sz="1600" smtClean="0">
                <a:solidFill>
                  <a:srgbClr val="144767"/>
                </a:solidFill>
              </a:rPr>
              <a:t>‹#›</a:t>
            </a:fld>
            <a:endParaRPr lang="el-GR" sz="1600" dirty="0">
              <a:solidFill>
                <a:srgbClr val="144767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6886AF-08D3-4B27-B5F2-C20FF3FB58D5}"/>
              </a:ext>
            </a:extLst>
          </p:cNvPr>
          <p:cNvSpPr txBox="1"/>
          <p:nvPr userDrawn="1"/>
        </p:nvSpPr>
        <p:spPr>
          <a:xfrm>
            <a:off x="-1" y="6408032"/>
            <a:ext cx="2057400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Project Overview</a:t>
            </a:r>
            <a:endParaRPr lang="en-ID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11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957" y="1232391"/>
            <a:ext cx="441253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Rectangle 2"/>
          <p:cNvSpPr/>
          <p:nvPr userDrawn="1"/>
        </p:nvSpPr>
        <p:spPr>
          <a:xfrm>
            <a:off x="8476090" y="0"/>
            <a:ext cx="3715910" cy="3116911"/>
          </a:xfrm>
          <a:prstGeom prst="rect">
            <a:avLst/>
          </a:prstGeom>
          <a:solidFill>
            <a:srgbClr val="DC9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3DFDF4-65C2-4BF4-B32E-BA6F305C16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5" y="860141"/>
            <a:ext cx="6081203" cy="513771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11188" y="2987675"/>
            <a:ext cx="4413250" cy="2536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788025" y="1103313"/>
            <a:ext cx="5570538" cy="3073400"/>
          </a:xfr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4941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515E34D-3003-49F2-ADD7-91E4A708DC0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05861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88" b="5897"/>
          <a:stretch/>
        </p:blipFill>
        <p:spPr>
          <a:xfrm>
            <a:off x="10221372" y="6390917"/>
            <a:ext cx="1438937" cy="3254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6886AF-08D3-4B27-B5F2-C20FF3FB58D5}"/>
              </a:ext>
            </a:extLst>
          </p:cNvPr>
          <p:cNvSpPr txBox="1"/>
          <p:nvPr userDrawn="1"/>
        </p:nvSpPr>
        <p:spPr>
          <a:xfrm>
            <a:off x="1" y="6408033"/>
            <a:ext cx="2057400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Project Overview</a:t>
            </a:r>
            <a:endParaRPr lang="en-ID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2" t="21170" r="36461" b="54285"/>
          <a:stretch/>
        </p:blipFill>
        <p:spPr>
          <a:xfrm>
            <a:off x="0" y="0"/>
            <a:ext cx="739471" cy="70766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541553" y="6488668"/>
            <a:ext cx="650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5A5050D-0BCF-4EA7-8BED-F390A8EE56CF}" type="slidenum">
              <a:rPr lang="el-GR" sz="1600" smtClean="0">
                <a:solidFill>
                  <a:srgbClr val="144767"/>
                </a:solidFill>
              </a:rPr>
              <a:t>‹#›</a:t>
            </a:fld>
            <a:endParaRPr lang="el-GR" sz="1600" dirty="0">
              <a:solidFill>
                <a:srgbClr val="1447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82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0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44767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gif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17" Type="http://schemas.openxmlformats.org/officeDocument/2006/relationships/image" Target="../media/image32.jpeg"/><Relationship Id="rId2" Type="http://schemas.openxmlformats.org/officeDocument/2006/relationships/image" Target="../media/image2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30.jpe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gif"/><Relationship Id="rId1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microsoft.com/office/2007/relationships/hdphoto" Target="../media/hdphoto1.wdp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callisto-h2020.eu/" TargetMode="External"/><Relationship Id="rId13" Type="http://schemas.openxmlformats.org/officeDocument/2006/relationships/image" Target="../media/image47.png"/><Relationship Id="rId3" Type="http://schemas.openxmlformats.org/officeDocument/2006/relationships/oleObject" Target="../embeddings/oleObject2.bin"/><Relationship Id="rId7" Type="http://schemas.openxmlformats.org/officeDocument/2006/relationships/hyperlink" Target="https://www.linkedin.com/company/callisto-h2020/" TargetMode="External"/><Relationship Id="rId12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twitter.com/CALLISTO_H2020" TargetMode="External"/><Relationship Id="rId11" Type="http://schemas.openxmlformats.org/officeDocument/2006/relationships/hyperlink" Target="mailto:syropoulou.p@draxis.gr" TargetMode="External"/><Relationship Id="rId5" Type="http://schemas.openxmlformats.org/officeDocument/2006/relationships/hyperlink" Target="mailto:info@callisto-h2020.eu" TargetMode="External"/><Relationship Id="rId10" Type="http://schemas.openxmlformats.org/officeDocument/2006/relationships/hyperlink" Target="mailto:stefanos@iti.gr" TargetMode="External"/><Relationship Id="rId4" Type="http://schemas.openxmlformats.org/officeDocument/2006/relationships/image" Target="../media/image4.emf"/><Relationship Id="rId9" Type="http://schemas.openxmlformats.org/officeDocument/2006/relationships/hyperlink" Target="mailto:eliana.lisanti@serco.com" TargetMode="External"/><Relationship Id="rId1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pernicus.eu/en/access-data/dia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hyperlink" Target="https://www.vox.com/2020/1/3/21048700/australia-fires-2019-map-satellite-smoke-pollution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https://cdn.vox-cdn.com/thumbor/D_QcusxtpQAthujuhxHDl9y2C8U=/0x0:1327x867/1200x0/filters:focal(0x0:1327x867):no_upscale()/cdn.vox-cdn.com/uploads/chorus_asset/file/19577440/aus_1_4.jpg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s://p.dw.com/p/3igg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F6886AF-08D3-4B27-B5F2-C20FF3FB58D5}"/>
              </a:ext>
            </a:extLst>
          </p:cNvPr>
          <p:cNvSpPr txBox="1"/>
          <p:nvPr/>
        </p:nvSpPr>
        <p:spPr>
          <a:xfrm>
            <a:off x="403589" y="3356839"/>
            <a:ext cx="1138482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“Copernicus Artificial Intelligence (AI) Services and data fusion with other distributed data sources and processing at the edge to support DIAS and HPC infrastructures”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804" y="632259"/>
            <a:ext cx="2254389" cy="2254389"/>
          </a:xfrm>
          <a:prstGeom prst="rect">
            <a:avLst/>
          </a:prstGeom>
        </p:spPr>
      </p:pic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312511"/>
              </p:ext>
            </p:extLst>
          </p:nvPr>
        </p:nvGraphicFramePr>
        <p:xfrm>
          <a:off x="710870" y="6164355"/>
          <a:ext cx="752171" cy="510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2819160" imgH="1914245" progId="Acrobat.Document.DC">
                  <p:embed/>
                </p:oleObj>
              </mc:Choice>
              <mc:Fallback>
                <p:oleObj name="Acrobat Document" r:id="rId3" imgW="2819160" imgH="1914245" progId="Acrobat.Document.DC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0870" y="6164355"/>
                        <a:ext cx="752171" cy="510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7F6886AF-08D3-4B27-B5F2-C20FF3FB58D5}"/>
              </a:ext>
            </a:extLst>
          </p:cNvPr>
          <p:cNvSpPr txBox="1"/>
          <p:nvPr/>
        </p:nvSpPr>
        <p:spPr>
          <a:xfrm>
            <a:off x="1235655" y="6296626"/>
            <a:ext cx="10548178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</a:rPr>
              <a:t>This project has received funding from the European Union's Horizon 2020 research and innovation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</a:rPr>
              <a:t>programme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</a:rPr>
              <a:t> under grant agreement No 101004152.</a:t>
            </a:r>
            <a:endParaRPr lang="en-ID" sz="1000" b="1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6886AF-08D3-4B27-B5F2-C20FF3FB58D5}"/>
              </a:ext>
            </a:extLst>
          </p:cNvPr>
          <p:cNvSpPr txBox="1"/>
          <p:nvPr/>
        </p:nvSpPr>
        <p:spPr>
          <a:xfrm>
            <a:off x="4807449" y="4842693"/>
            <a:ext cx="2577101" cy="369332"/>
          </a:xfrm>
          <a:prstGeom prst="rect">
            <a:avLst/>
          </a:prstGeom>
          <a:solidFill>
            <a:srgbClr val="E45728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ID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Project Overview</a:t>
            </a:r>
          </a:p>
        </p:txBody>
      </p:sp>
    </p:spTree>
    <p:extLst>
      <p:ext uri="{BB962C8B-B14F-4D97-AF65-F5344CB8AC3E}">
        <p14:creationId xmlns:p14="http://schemas.microsoft.com/office/powerpoint/2010/main" val="1691016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15944" y="3438080"/>
            <a:ext cx="4377950" cy="16004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t"/>
            <a:r>
              <a:rPr lang="en-GB" sz="1400" b="1" dirty="0">
                <a:solidFill>
                  <a:schemeClr val="bg1"/>
                </a:solidFill>
                <a:highlight>
                  <a:srgbClr val="144767"/>
                </a:highlight>
              </a:rPr>
              <a:t>Data</a:t>
            </a:r>
          </a:p>
          <a:p>
            <a:pPr fontAlgn="t"/>
            <a:r>
              <a:rPr lang="en-GB" sz="1400" b="1" dirty="0">
                <a:solidFill>
                  <a:srgbClr val="144767"/>
                </a:solidFill>
                <a:latin typeface="+mj-lt"/>
              </a:rPr>
              <a:t>Source: </a:t>
            </a:r>
            <a:r>
              <a:rPr lang="en-GB" sz="1400" dirty="0">
                <a:solidFill>
                  <a:srgbClr val="144767"/>
                </a:solidFill>
                <a:latin typeface="+mj-lt"/>
              </a:rPr>
              <a:t>Sentinel-2</a:t>
            </a:r>
          </a:p>
          <a:p>
            <a:pPr fontAlgn="t"/>
            <a:r>
              <a:rPr lang="en-GB" sz="1400" dirty="0">
                <a:solidFill>
                  <a:srgbClr val="144767"/>
                </a:solidFill>
                <a:latin typeface="+mj-lt"/>
              </a:rPr>
              <a:t>The data are processed with models able to recognise “relevant” (new buildings, barriers, roads) and “non-relevant” (snow cover alterations, agricultural crop stages) changes, based on proper user-centric definition.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50785" y="5288841"/>
            <a:ext cx="4343109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highlight>
                  <a:srgbClr val="144767"/>
                </a:highlight>
              </a:rPr>
              <a:t>Impact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GB" sz="1400" dirty="0">
                <a:solidFill>
                  <a:srgbClr val="144767"/>
                </a:solidFill>
                <a:latin typeface="+mj-lt"/>
              </a:rPr>
              <a:t>Increase of situational awareness to guarantee protection and security of EU citizens.</a:t>
            </a:r>
            <a:endParaRPr lang="en-IN" sz="1400" dirty="0">
              <a:solidFill>
                <a:srgbClr val="144767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EB6A48B-3C05-4ACF-88FD-CB0AE426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80" y="1893371"/>
            <a:ext cx="3417408" cy="333435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F178C8A-4D5D-48AE-A72F-6522BAB85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295" y="1876299"/>
            <a:ext cx="3479561" cy="3330056"/>
          </a:xfrm>
          <a:prstGeom prst="rect">
            <a:avLst/>
          </a:prstGeom>
        </p:spPr>
      </p:pic>
      <p:sp>
        <p:nvSpPr>
          <p:cNvPr id="26" name="Text Box 14">
            <a:extLst>
              <a:ext uri="{FF2B5EF4-FFF2-40B4-BE49-F238E27FC236}">
                <a16:creationId xmlns:a16="http://schemas.microsoft.com/office/drawing/2014/main" id="{A07FDC37-7A4A-426E-A72E-CF257D019F50}"/>
              </a:ext>
            </a:extLst>
          </p:cNvPr>
          <p:cNvSpPr txBox="1"/>
          <p:nvPr/>
        </p:nvSpPr>
        <p:spPr>
          <a:xfrm>
            <a:off x="193081" y="5310380"/>
            <a:ext cx="6929775" cy="169277"/>
          </a:xfrm>
          <a:prstGeom prst="rect">
            <a:avLst/>
          </a:prstGeom>
          <a:solidFill>
            <a:srgbClr val="DC9B4B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400"/>
              </a:spcBef>
            </a:pPr>
            <a:r>
              <a:rPr lang="en-GB" sz="1100" dirty="0">
                <a:solidFill>
                  <a:schemeClr val="bg1"/>
                </a:solidFill>
              </a:rPr>
              <a:t>Relevant changes manually detected near land borders with Sentinel-2 (true-colour RGB).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98DC65-91EF-4B8C-9EEA-3B6B211141EE}"/>
              </a:ext>
            </a:extLst>
          </p:cNvPr>
          <p:cNvCxnSpPr>
            <a:cxnSpLocks/>
          </p:cNvCxnSpPr>
          <p:nvPr/>
        </p:nvCxnSpPr>
        <p:spPr>
          <a:xfrm>
            <a:off x="7517561" y="2669747"/>
            <a:ext cx="4241492" cy="0"/>
          </a:xfrm>
          <a:prstGeom prst="line">
            <a:avLst/>
          </a:prstGeom>
          <a:ln>
            <a:solidFill>
              <a:srgbClr val="E457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B72BF12-E8E4-4377-8AC6-908621DA3D3E}"/>
              </a:ext>
            </a:extLst>
          </p:cNvPr>
          <p:cNvCxnSpPr>
            <a:cxnSpLocks/>
          </p:cNvCxnSpPr>
          <p:nvPr/>
        </p:nvCxnSpPr>
        <p:spPr>
          <a:xfrm>
            <a:off x="7530757" y="5159008"/>
            <a:ext cx="4228296" cy="0"/>
          </a:xfrm>
          <a:prstGeom prst="line">
            <a:avLst/>
          </a:prstGeom>
          <a:ln>
            <a:solidFill>
              <a:srgbClr val="E457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1">
            <a:extLst>
              <a:ext uri="{FF2B5EF4-FFF2-40B4-BE49-F238E27FC236}">
                <a16:creationId xmlns:a16="http://schemas.microsoft.com/office/drawing/2014/main" id="{AC44AC75-A2C8-42B6-892A-C18B7293C34B}"/>
              </a:ext>
            </a:extLst>
          </p:cNvPr>
          <p:cNvSpPr txBox="1">
            <a:spLocks/>
          </p:cNvSpPr>
          <p:nvPr/>
        </p:nvSpPr>
        <p:spPr>
          <a:xfrm>
            <a:off x="856267" y="290805"/>
            <a:ext cx="8828715" cy="711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gradFill flip="none" rotWithShape="1">
                  <a:gsLst>
                    <a:gs pos="56000">
                      <a:schemeClr val="bg1"/>
                    </a:gs>
                    <a:gs pos="61000">
                      <a:schemeClr val="bg1">
                        <a:lumMod val="85000"/>
                      </a:schemeClr>
                    </a:gs>
                  </a:gsLst>
                  <a:lin ang="5400000" scaled="0"/>
                  <a:tileRect/>
                </a:gra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en-US" sz="3600" dirty="0">
                <a:solidFill>
                  <a:srgbClr val="144767"/>
                </a:solidFill>
              </a:rPr>
              <a:t>PUC4 - </a:t>
            </a:r>
            <a:r>
              <a:rPr lang="en-GB" sz="3600" dirty="0">
                <a:solidFill>
                  <a:srgbClr val="144767"/>
                </a:solidFill>
              </a:rPr>
              <a:t>Land Border Change Detection</a:t>
            </a:r>
            <a:endParaRPr lang="en-IN" sz="3600" dirty="0">
              <a:solidFill>
                <a:srgbClr val="144767"/>
              </a:solidFill>
            </a:endParaRPr>
          </a:p>
        </p:txBody>
      </p:sp>
      <p:pic>
        <p:nvPicPr>
          <p:cNvPr id="30" name="Google Shape;144;p5"/>
          <p:cNvPicPr preferRelativeResize="0"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" t="24745" r="13205" b="11899"/>
          <a:stretch/>
        </p:blipFill>
        <p:spPr>
          <a:xfrm>
            <a:off x="11392779" y="100487"/>
            <a:ext cx="732548" cy="50273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Box 30"/>
          <p:cNvSpPr txBox="1"/>
          <p:nvPr/>
        </p:nvSpPr>
        <p:spPr>
          <a:xfrm>
            <a:off x="7415944" y="1636753"/>
            <a:ext cx="4377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GB" sz="1400" b="1" dirty="0">
                <a:solidFill>
                  <a:schemeClr val="bg1"/>
                </a:solidFill>
                <a:highlight>
                  <a:srgbClr val="144767"/>
                </a:highlight>
              </a:rPr>
              <a:t>Scope</a:t>
            </a:r>
          </a:p>
          <a:p>
            <a:pPr fontAlgn="t"/>
            <a:r>
              <a:rPr lang="en-GB" sz="1400" dirty="0">
                <a:solidFill>
                  <a:srgbClr val="144767"/>
                </a:solidFill>
                <a:latin typeface="+mj-lt"/>
              </a:rPr>
              <a:t>Detection of relevant land changes and provision of alerts that the operator can validate (operation at EU border scale)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15944" y="2764948"/>
            <a:ext cx="4343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GB" sz="1400" b="1" dirty="0">
                <a:solidFill>
                  <a:schemeClr val="bg1"/>
                </a:solidFill>
                <a:highlight>
                  <a:srgbClr val="144767"/>
                </a:highlight>
              </a:rPr>
              <a:t>Stakeholders</a:t>
            </a:r>
            <a:endParaRPr lang="el-GR" sz="1400" b="1" dirty="0">
              <a:solidFill>
                <a:schemeClr val="bg1"/>
              </a:solidFill>
              <a:highlight>
                <a:srgbClr val="144767"/>
              </a:highlight>
            </a:endParaRPr>
          </a:p>
          <a:p>
            <a:pPr fontAlgn="t"/>
            <a:r>
              <a:rPr lang="en-GB" sz="1400" dirty="0">
                <a:solidFill>
                  <a:srgbClr val="144767"/>
                </a:solidFill>
              </a:rPr>
              <a:t>Security agencies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B72BF12-E8E4-4377-8AC6-908621DA3D3E}"/>
              </a:ext>
            </a:extLst>
          </p:cNvPr>
          <p:cNvCxnSpPr>
            <a:cxnSpLocks/>
          </p:cNvCxnSpPr>
          <p:nvPr/>
        </p:nvCxnSpPr>
        <p:spPr>
          <a:xfrm>
            <a:off x="7530757" y="3351979"/>
            <a:ext cx="4228296" cy="0"/>
          </a:xfrm>
          <a:prstGeom prst="line">
            <a:avLst/>
          </a:prstGeom>
          <a:ln>
            <a:solidFill>
              <a:srgbClr val="E457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652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2" t="21170" r="36461" b="54285"/>
          <a:stretch/>
        </p:blipFill>
        <p:spPr>
          <a:xfrm>
            <a:off x="0" y="0"/>
            <a:ext cx="739471" cy="707667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1353801" y="0"/>
            <a:ext cx="838198" cy="1283368"/>
          </a:xfrm>
          <a:prstGeom prst="rect">
            <a:avLst/>
          </a:prstGeom>
          <a:solidFill>
            <a:srgbClr val="DC9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Rectangle 27"/>
          <p:cNvSpPr/>
          <p:nvPr/>
        </p:nvSpPr>
        <p:spPr>
          <a:xfrm>
            <a:off x="9601200" y="0"/>
            <a:ext cx="2590799" cy="707667"/>
          </a:xfrm>
          <a:prstGeom prst="rect">
            <a:avLst/>
          </a:prstGeom>
          <a:solidFill>
            <a:srgbClr val="DC9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EABB4B15-778C-48BF-A8A3-0A040F524AD3}"/>
              </a:ext>
            </a:extLst>
          </p:cNvPr>
          <p:cNvSpPr txBox="1">
            <a:spLocks/>
          </p:cNvSpPr>
          <p:nvPr/>
        </p:nvSpPr>
        <p:spPr>
          <a:xfrm>
            <a:off x="808412" y="185154"/>
            <a:ext cx="3173384" cy="7112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1" kern="1200" dirty="0">
                <a:gradFill flip="none" rotWithShape="1">
                  <a:gsLst>
                    <a:gs pos="56000">
                      <a:schemeClr val="bg1"/>
                    </a:gs>
                    <a:gs pos="62000">
                      <a:schemeClr val="bg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sz="3600" dirty="0">
                <a:solidFill>
                  <a:srgbClr val="14476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Consortium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791672" y="1662175"/>
            <a:ext cx="4466830" cy="4584083"/>
            <a:chOff x="6468592" y="1217487"/>
            <a:chExt cx="4466830" cy="4584083"/>
          </a:xfrm>
        </p:grpSpPr>
        <p:pic>
          <p:nvPicPr>
            <p:cNvPr id="20" name="Picture 10">
              <a:extLst>
                <a:ext uri="{FF2B5EF4-FFF2-40B4-BE49-F238E27FC236}">
                  <a16:creationId xmlns:a16="http://schemas.microsoft.com/office/drawing/2014/main" id="{88E7221B-6672-4242-B056-2BD9D82390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68592" y="1217487"/>
              <a:ext cx="4466830" cy="4584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7722524" y="3906982"/>
              <a:ext cx="390698" cy="390698"/>
            </a:xfrm>
            <a:prstGeom prst="ellipse">
              <a:avLst/>
            </a:prstGeom>
            <a:solidFill>
              <a:srgbClr val="E45728"/>
            </a:solidFill>
            <a:ln>
              <a:solidFill>
                <a:srgbClr val="E45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rgbClr val="E45728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777643" y="5073536"/>
              <a:ext cx="279861" cy="271548"/>
            </a:xfrm>
            <a:prstGeom prst="ellipse">
              <a:avLst/>
            </a:prstGeom>
            <a:solidFill>
              <a:srgbClr val="E45728"/>
            </a:solidFill>
            <a:ln>
              <a:solidFill>
                <a:srgbClr val="E45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rgbClr val="E45728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8645236" y="5178829"/>
              <a:ext cx="325490" cy="340821"/>
            </a:xfrm>
            <a:prstGeom prst="ellipse">
              <a:avLst/>
            </a:prstGeom>
            <a:solidFill>
              <a:srgbClr val="E45728"/>
            </a:solidFill>
            <a:ln>
              <a:solidFill>
                <a:srgbClr val="E45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rgbClr val="E45728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942104" y="4826898"/>
              <a:ext cx="308984" cy="304801"/>
            </a:xfrm>
            <a:prstGeom prst="ellipse">
              <a:avLst/>
            </a:prstGeom>
            <a:solidFill>
              <a:srgbClr val="E45728"/>
            </a:solidFill>
            <a:ln>
              <a:solidFill>
                <a:srgbClr val="E45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rgbClr val="E45728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9516687" y="5652654"/>
              <a:ext cx="169026" cy="140603"/>
            </a:xfrm>
            <a:prstGeom prst="ellipse">
              <a:avLst/>
            </a:prstGeom>
            <a:solidFill>
              <a:srgbClr val="E45728"/>
            </a:solidFill>
            <a:ln>
              <a:solidFill>
                <a:srgbClr val="E45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rgbClr val="E45728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384473" y="4098174"/>
              <a:ext cx="279862" cy="274321"/>
            </a:xfrm>
            <a:prstGeom prst="ellipse">
              <a:avLst/>
            </a:prstGeom>
            <a:solidFill>
              <a:srgbClr val="E45728"/>
            </a:solidFill>
            <a:ln>
              <a:solidFill>
                <a:srgbClr val="E45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rgbClr val="E45728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312429" y="4491494"/>
              <a:ext cx="193963" cy="210576"/>
            </a:xfrm>
            <a:prstGeom prst="ellipse">
              <a:avLst/>
            </a:prstGeom>
            <a:solidFill>
              <a:srgbClr val="E45728"/>
            </a:solidFill>
            <a:ln>
              <a:solidFill>
                <a:srgbClr val="E45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rgbClr val="E45728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456024" y="3483033"/>
              <a:ext cx="117764" cy="127884"/>
            </a:xfrm>
            <a:prstGeom prst="ellipse">
              <a:avLst/>
            </a:prstGeom>
            <a:solidFill>
              <a:srgbClr val="E45728"/>
            </a:solidFill>
            <a:ln>
              <a:solidFill>
                <a:srgbClr val="E45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rgbClr val="E45728"/>
                </a:solidFill>
              </a:endParaRPr>
            </a:p>
          </p:txBody>
        </p:sp>
      </p:grpSp>
      <p:sp>
        <p:nvSpPr>
          <p:cNvPr id="18" name="Google Shape;98;p3"/>
          <p:cNvSpPr/>
          <p:nvPr/>
        </p:nvSpPr>
        <p:spPr>
          <a:xfrm>
            <a:off x="2564424" y="1126049"/>
            <a:ext cx="1391054" cy="28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highlight>
                  <a:srgbClr val="144767"/>
                </a:highlight>
                <a:sym typeface="Verdana"/>
              </a:rPr>
              <a:t>17 partners</a:t>
            </a:r>
            <a:endParaRPr sz="1400" b="1" dirty="0">
              <a:solidFill>
                <a:schemeClr val="bg1"/>
              </a:solidFill>
              <a:highlight>
                <a:srgbClr val="144767"/>
              </a:highlight>
            </a:endParaRPr>
          </a:p>
        </p:txBody>
      </p:sp>
      <p:sp>
        <p:nvSpPr>
          <p:cNvPr id="22" name="Google Shape;99;p3"/>
          <p:cNvSpPr txBox="1"/>
          <p:nvPr/>
        </p:nvSpPr>
        <p:spPr>
          <a:xfrm>
            <a:off x="7100723" y="1127745"/>
            <a:ext cx="384271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highlight>
                  <a:srgbClr val="144767"/>
                </a:highlight>
                <a:sym typeface="Verdana"/>
              </a:rPr>
              <a:t>7 EU countries and South Korea</a:t>
            </a:r>
            <a:endParaRPr sz="1400" b="1" dirty="0">
              <a:solidFill>
                <a:schemeClr val="bg1"/>
              </a:solidFill>
              <a:highlight>
                <a:srgbClr val="144767"/>
              </a:highlight>
              <a:sym typeface="Verdana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355151" y="1688671"/>
            <a:ext cx="5951706" cy="3991823"/>
            <a:chOff x="341029" y="1545832"/>
            <a:chExt cx="5951706" cy="399182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44762" y="2670879"/>
              <a:ext cx="3087547" cy="185581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710" y="4082304"/>
              <a:ext cx="769978" cy="23842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130" y="4262477"/>
              <a:ext cx="859296" cy="2829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4244" y="4912971"/>
              <a:ext cx="817363" cy="36947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1502" y="4680751"/>
              <a:ext cx="825929" cy="37587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903" y="2115597"/>
              <a:ext cx="1053890" cy="29909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272" y="4868687"/>
              <a:ext cx="1579527" cy="393339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029" y="2569573"/>
              <a:ext cx="648304" cy="70368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1042" y="1702609"/>
              <a:ext cx="714343" cy="52841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489" y="3453125"/>
              <a:ext cx="626942" cy="35825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3525" y="4756709"/>
              <a:ext cx="678399" cy="596098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639" y="3450473"/>
              <a:ext cx="987131" cy="45035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6440" y="1811507"/>
              <a:ext cx="796515" cy="796515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1349" y="1625384"/>
              <a:ext cx="689824" cy="575908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883" y="2679945"/>
              <a:ext cx="420473" cy="565611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853" y="1683744"/>
              <a:ext cx="1074123" cy="389244"/>
            </a:xfrm>
            <a:prstGeom prst="rect">
              <a:avLst/>
            </a:prstGeom>
          </p:spPr>
        </p:pic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B7D2C65-40ED-493A-BF96-DBD8ED7F66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3220" y="3185458"/>
              <a:ext cx="1359515" cy="21985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B7D2C65-40ED-493A-BF96-DBD8ED7F66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47638" y="4526240"/>
              <a:ext cx="405329" cy="101141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B7D2C65-40ED-493A-BF96-DBD8ED7F662E}"/>
                </a:ext>
              </a:extLst>
            </p:cNvPr>
            <p:cNvCxnSpPr>
              <a:cxnSpLocks/>
            </p:cNvCxnSpPr>
            <p:nvPr/>
          </p:nvCxnSpPr>
          <p:spPr>
            <a:xfrm>
              <a:off x="2534032" y="1577415"/>
              <a:ext cx="676881" cy="108681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B7D2C65-40ED-493A-BF96-DBD8ED7F66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46516" y="1545832"/>
              <a:ext cx="542410" cy="1118402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34" descr="A black and white image of letters&#10;&#10;Description automatically generated">
            <a:extLst>
              <a:ext uri="{FF2B5EF4-FFF2-40B4-BE49-F238E27FC236}">
                <a16:creationId xmlns:a16="http://schemas.microsoft.com/office/drawing/2014/main" id="{12777C1A-DD27-E01E-B0D3-3AC4C4DD8E7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240796" y="2357169"/>
            <a:ext cx="1181415" cy="216620"/>
          </a:xfrm>
          <a:prstGeom prst="rect">
            <a:avLst/>
          </a:prstGeom>
        </p:spPr>
      </p:pic>
      <p:pic>
        <p:nvPicPr>
          <p:cNvPr id="35" name="Picture 37" descr="A black and white logo&#10;&#10;Description automatically generated">
            <a:extLst>
              <a:ext uri="{FF2B5EF4-FFF2-40B4-BE49-F238E27FC236}">
                <a16:creationId xmlns:a16="http://schemas.microsoft.com/office/drawing/2014/main" id="{18B851D1-4594-13BC-1BE1-2E314BC24F5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18310" y="2722102"/>
            <a:ext cx="582521" cy="57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790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6A9109-2728-450D-822E-1F734F262B31}"/>
              </a:ext>
            </a:extLst>
          </p:cNvPr>
          <p:cNvSpPr txBox="1"/>
          <p:nvPr/>
        </p:nvSpPr>
        <p:spPr>
          <a:xfrm>
            <a:off x="9478436" y="5663052"/>
            <a:ext cx="1611315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US" sz="1200" b="1" kern="0" dirty="0">
                <a:solidFill>
                  <a:schemeClr val="bg1"/>
                </a:solidFill>
                <a:highlight>
                  <a:srgbClr val="E45728"/>
                </a:highlight>
                <a:latin typeface="+mj-lt"/>
                <a:cs typeface="Arial"/>
              </a:rPr>
              <a:t>M36</a:t>
            </a:r>
            <a:endParaRPr lang="en-US" sz="1200" b="1" kern="0" dirty="0">
              <a:solidFill>
                <a:schemeClr val="bg1"/>
              </a:solidFill>
              <a:highlight>
                <a:srgbClr val="E45728"/>
              </a:highlight>
              <a:latin typeface="+mj-lt"/>
              <a:cs typeface="Arial" pitchFamily="34" charset="0"/>
            </a:endParaRPr>
          </a:p>
          <a:p>
            <a:pPr algn="ctr"/>
            <a:r>
              <a:rPr lang="en-US" sz="1200" b="1" kern="0" dirty="0">
                <a:solidFill>
                  <a:schemeClr val="bg1"/>
                </a:solidFill>
                <a:highlight>
                  <a:srgbClr val="E45728"/>
                </a:highlight>
                <a:latin typeface="+mj-lt"/>
                <a:cs typeface="Arial"/>
              </a:rPr>
              <a:t>December 2023</a:t>
            </a:r>
            <a:endParaRPr lang="en-US" sz="1200" b="1" kern="0" dirty="0">
              <a:solidFill>
                <a:schemeClr val="bg1"/>
              </a:solidFill>
              <a:highlight>
                <a:srgbClr val="E45728"/>
              </a:highlight>
              <a:latin typeface="+mj-lt"/>
              <a:ea typeface="Verdana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AE1339-A40E-46D2-9746-A8B75C12C787}"/>
              </a:ext>
            </a:extLst>
          </p:cNvPr>
          <p:cNvSpPr txBox="1"/>
          <p:nvPr/>
        </p:nvSpPr>
        <p:spPr>
          <a:xfrm>
            <a:off x="8635787" y="852438"/>
            <a:ext cx="2294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highlight>
                  <a:srgbClr val="DC9B4B"/>
                </a:highlight>
              </a:rPr>
              <a:t>1st evaluation cycle</a:t>
            </a:r>
          </a:p>
        </p:txBody>
      </p:sp>
      <p:sp>
        <p:nvSpPr>
          <p:cNvPr id="6" name="Freeform: Shape 428">
            <a:extLst>
              <a:ext uri="{FF2B5EF4-FFF2-40B4-BE49-F238E27FC236}">
                <a16:creationId xmlns:a16="http://schemas.microsoft.com/office/drawing/2014/main" id="{3CA3757F-271B-4D31-B5E9-C91DA716058E}"/>
              </a:ext>
            </a:extLst>
          </p:cNvPr>
          <p:cNvSpPr/>
          <p:nvPr/>
        </p:nvSpPr>
        <p:spPr>
          <a:xfrm>
            <a:off x="1610563" y="1443872"/>
            <a:ext cx="9040877" cy="3882381"/>
          </a:xfrm>
          <a:custGeom>
            <a:avLst/>
            <a:gdLst>
              <a:gd name="connsiteX0" fmla="*/ 0 w 8515205"/>
              <a:gd name="connsiteY0" fmla="*/ 0 h 4533348"/>
              <a:gd name="connsiteX1" fmla="*/ 6596885 w 8515205"/>
              <a:gd name="connsiteY1" fmla="*/ 0 h 4533348"/>
              <a:gd name="connsiteX2" fmla="*/ 6596886 w 8515205"/>
              <a:gd name="connsiteY2" fmla="*/ 0 h 4533348"/>
              <a:gd name="connsiteX3" fmla="*/ 6610604 w 8515205"/>
              <a:gd name="connsiteY3" fmla="*/ 0 h 4533348"/>
              <a:gd name="connsiteX4" fmla="*/ 6610604 w 8515205"/>
              <a:gd name="connsiteY4" fmla="*/ 693 h 4533348"/>
              <a:gd name="connsiteX5" fmla="*/ 6719474 w 8515205"/>
              <a:gd name="connsiteY5" fmla="*/ 6190 h 4533348"/>
              <a:gd name="connsiteX6" fmla="*/ 7795869 w 8515205"/>
              <a:gd name="connsiteY6" fmla="*/ 1198984 h 4533348"/>
              <a:gd name="connsiteX7" fmla="*/ 6719474 w 8515205"/>
              <a:gd name="connsiteY7" fmla="*/ 2391778 h 4533348"/>
              <a:gd name="connsiteX8" fmla="*/ 6610603 w 8515205"/>
              <a:gd name="connsiteY8" fmla="*/ 2397275 h 4533348"/>
              <a:gd name="connsiteX9" fmla="*/ 6610603 w 8515205"/>
              <a:gd name="connsiteY9" fmla="*/ 2398726 h 4533348"/>
              <a:gd name="connsiteX10" fmla="*/ 1605528 w 8515205"/>
              <a:gd name="connsiteY10" fmla="*/ 2398726 h 4533348"/>
              <a:gd name="connsiteX11" fmla="*/ 1605528 w 8515205"/>
              <a:gd name="connsiteY11" fmla="*/ 2399037 h 4533348"/>
              <a:gd name="connsiteX12" fmla="*/ 670201 w 8515205"/>
              <a:gd name="connsiteY12" fmla="*/ 3334364 h 4533348"/>
              <a:gd name="connsiteX13" fmla="*/ 1509896 w 8515205"/>
              <a:gd name="connsiteY13" fmla="*/ 4264862 h 4533348"/>
              <a:gd name="connsiteX14" fmla="*/ 1603607 w 8515205"/>
              <a:gd name="connsiteY14" fmla="*/ 4269594 h 4533348"/>
              <a:gd name="connsiteX15" fmla="*/ 8515205 w 8515205"/>
              <a:gd name="connsiteY15" fmla="*/ 4269594 h 4533348"/>
              <a:gd name="connsiteX16" fmla="*/ 8515205 w 8515205"/>
              <a:gd name="connsiteY16" fmla="*/ 4533347 h 4533348"/>
              <a:gd name="connsiteX17" fmla="*/ 1605528 w 8515205"/>
              <a:gd name="connsiteY17" fmla="*/ 4533347 h 4533348"/>
              <a:gd name="connsiteX18" fmla="*/ 1605528 w 8515205"/>
              <a:gd name="connsiteY18" fmla="*/ 4533348 h 4533348"/>
              <a:gd name="connsiteX19" fmla="*/ 1605510 w 8515205"/>
              <a:gd name="connsiteY19" fmla="*/ 4533347 h 4533348"/>
              <a:gd name="connsiteX20" fmla="*/ 1600200 w 8515205"/>
              <a:gd name="connsiteY20" fmla="*/ 4533347 h 4533348"/>
              <a:gd name="connsiteX21" fmla="*/ 1600200 w 8515205"/>
              <a:gd name="connsiteY21" fmla="*/ 4533079 h 4533348"/>
              <a:gd name="connsiteX22" fmla="*/ 1482939 w 8515205"/>
              <a:gd name="connsiteY22" fmla="*/ 4527158 h 4533348"/>
              <a:gd name="connsiteX23" fmla="*/ 406544 w 8515205"/>
              <a:gd name="connsiteY23" fmla="*/ 3334364 h 4533348"/>
              <a:gd name="connsiteX24" fmla="*/ 1482939 w 8515205"/>
              <a:gd name="connsiteY24" fmla="*/ 2141570 h 4533348"/>
              <a:gd name="connsiteX25" fmla="*/ 1600199 w 8515205"/>
              <a:gd name="connsiteY25" fmla="*/ 2135649 h 4533348"/>
              <a:gd name="connsiteX26" fmla="*/ 1600199 w 8515205"/>
              <a:gd name="connsiteY26" fmla="*/ 2135380 h 4533348"/>
              <a:gd name="connsiteX27" fmla="*/ 1605528 w 8515205"/>
              <a:gd name="connsiteY27" fmla="*/ 2135380 h 4533348"/>
              <a:gd name="connsiteX28" fmla="*/ 6596885 w 8515205"/>
              <a:gd name="connsiteY28" fmla="*/ 2135380 h 4533348"/>
              <a:gd name="connsiteX29" fmla="*/ 6596885 w 8515205"/>
              <a:gd name="connsiteY29" fmla="*/ 2134311 h 4533348"/>
              <a:gd name="connsiteX30" fmla="*/ 7532212 w 8515205"/>
              <a:gd name="connsiteY30" fmla="*/ 1198984 h 4533348"/>
              <a:gd name="connsiteX31" fmla="*/ 6596885 w 8515205"/>
              <a:gd name="connsiteY31" fmla="*/ 263657 h 4533348"/>
              <a:gd name="connsiteX32" fmla="*/ 6596885 w 8515205"/>
              <a:gd name="connsiteY32" fmla="*/ 263346 h 4533348"/>
              <a:gd name="connsiteX33" fmla="*/ 0 w 8515205"/>
              <a:gd name="connsiteY33" fmla="*/ 263346 h 4533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515205" h="4533348">
                <a:moveTo>
                  <a:pt x="0" y="0"/>
                </a:moveTo>
                <a:lnTo>
                  <a:pt x="6596885" y="0"/>
                </a:lnTo>
                <a:lnTo>
                  <a:pt x="6596886" y="0"/>
                </a:lnTo>
                <a:lnTo>
                  <a:pt x="6610604" y="0"/>
                </a:lnTo>
                <a:lnTo>
                  <a:pt x="6610604" y="693"/>
                </a:lnTo>
                <a:lnTo>
                  <a:pt x="6719474" y="6190"/>
                </a:lnTo>
                <a:cubicBezTo>
                  <a:pt x="7324070" y="67590"/>
                  <a:pt x="7795869" y="578189"/>
                  <a:pt x="7795869" y="1198984"/>
                </a:cubicBezTo>
                <a:cubicBezTo>
                  <a:pt x="7795869" y="1819779"/>
                  <a:pt x="7324070" y="2330378"/>
                  <a:pt x="6719474" y="2391778"/>
                </a:cubicBezTo>
                <a:lnTo>
                  <a:pt x="6610603" y="2397275"/>
                </a:lnTo>
                <a:lnTo>
                  <a:pt x="6610603" y="2398726"/>
                </a:lnTo>
                <a:lnTo>
                  <a:pt x="1605528" y="2398726"/>
                </a:lnTo>
                <a:lnTo>
                  <a:pt x="1605528" y="2399037"/>
                </a:lnTo>
                <a:cubicBezTo>
                  <a:pt x="1088961" y="2399037"/>
                  <a:pt x="670201" y="2817797"/>
                  <a:pt x="670201" y="3334364"/>
                </a:cubicBezTo>
                <a:cubicBezTo>
                  <a:pt x="670201" y="3818645"/>
                  <a:pt x="1038252" y="4216964"/>
                  <a:pt x="1509896" y="4264862"/>
                </a:cubicBezTo>
                <a:lnTo>
                  <a:pt x="1603607" y="4269594"/>
                </a:lnTo>
                <a:lnTo>
                  <a:pt x="8515205" y="4269594"/>
                </a:lnTo>
                <a:lnTo>
                  <a:pt x="8515205" y="4533347"/>
                </a:lnTo>
                <a:lnTo>
                  <a:pt x="1605528" y="4533347"/>
                </a:lnTo>
                <a:lnTo>
                  <a:pt x="1605528" y="4533348"/>
                </a:lnTo>
                <a:lnTo>
                  <a:pt x="1605510" y="4533347"/>
                </a:lnTo>
                <a:lnTo>
                  <a:pt x="1600200" y="4533347"/>
                </a:lnTo>
                <a:lnTo>
                  <a:pt x="1600200" y="4533079"/>
                </a:lnTo>
                <a:lnTo>
                  <a:pt x="1482939" y="4527158"/>
                </a:lnTo>
                <a:cubicBezTo>
                  <a:pt x="878343" y="4465758"/>
                  <a:pt x="406544" y="3955158"/>
                  <a:pt x="406544" y="3334364"/>
                </a:cubicBezTo>
                <a:cubicBezTo>
                  <a:pt x="406544" y="2713569"/>
                  <a:pt x="878343" y="2202970"/>
                  <a:pt x="1482939" y="2141570"/>
                </a:cubicBezTo>
                <a:lnTo>
                  <a:pt x="1600199" y="2135649"/>
                </a:lnTo>
                <a:lnTo>
                  <a:pt x="1600199" y="2135380"/>
                </a:lnTo>
                <a:lnTo>
                  <a:pt x="1605528" y="2135380"/>
                </a:lnTo>
                <a:lnTo>
                  <a:pt x="6596885" y="2135380"/>
                </a:lnTo>
                <a:lnTo>
                  <a:pt x="6596885" y="2134311"/>
                </a:lnTo>
                <a:cubicBezTo>
                  <a:pt x="7113452" y="2134311"/>
                  <a:pt x="7532212" y="1715551"/>
                  <a:pt x="7532212" y="1198984"/>
                </a:cubicBezTo>
                <a:cubicBezTo>
                  <a:pt x="7532212" y="682417"/>
                  <a:pt x="7113452" y="263657"/>
                  <a:pt x="6596885" y="263657"/>
                </a:cubicBezTo>
                <a:lnTo>
                  <a:pt x="6596885" y="263346"/>
                </a:lnTo>
                <a:lnTo>
                  <a:pt x="0" y="263346"/>
                </a:lnTo>
                <a:close/>
              </a:path>
            </a:pathLst>
          </a:custGeom>
          <a:solidFill>
            <a:srgbClr val="E45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8C51CE7-3BF8-45D7-97FC-269D064EFE47}"/>
              </a:ext>
            </a:extLst>
          </p:cNvPr>
          <p:cNvSpPr/>
          <p:nvPr/>
        </p:nvSpPr>
        <p:spPr>
          <a:xfrm>
            <a:off x="617494" y="1077123"/>
            <a:ext cx="1059602" cy="879755"/>
          </a:xfrm>
          <a:prstGeom prst="ellipse">
            <a:avLst/>
          </a:prstGeom>
          <a:solidFill>
            <a:srgbClr val="144767"/>
          </a:solidFill>
          <a:ln>
            <a:solidFill>
              <a:srgbClr val="144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IN" sz="1400" b="1" dirty="0">
                <a:solidFill>
                  <a:schemeClr val="bg1"/>
                </a:solidFill>
                <a:latin typeface="+mj-lt"/>
              </a:rPr>
              <a:t>Project </a:t>
            </a:r>
          </a:p>
          <a:p>
            <a:pPr algn="ctr"/>
            <a:r>
              <a:rPr lang="en-IN" sz="1400" b="1" dirty="0">
                <a:solidFill>
                  <a:schemeClr val="bg1"/>
                </a:solidFill>
                <a:latin typeface="+mj-lt"/>
              </a:rPr>
              <a:t>Start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1836F45-B0BF-43A8-BF85-D93A1BD47980}"/>
              </a:ext>
            </a:extLst>
          </p:cNvPr>
          <p:cNvSpPr/>
          <p:nvPr/>
        </p:nvSpPr>
        <p:spPr>
          <a:xfrm>
            <a:off x="9811877" y="4766388"/>
            <a:ext cx="946584" cy="777230"/>
          </a:xfrm>
          <a:prstGeom prst="ellipse">
            <a:avLst/>
          </a:prstGeom>
          <a:solidFill>
            <a:srgbClr val="144767"/>
          </a:solidFill>
          <a:ln>
            <a:solidFill>
              <a:srgbClr val="144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IN" sz="1400" b="1" dirty="0">
                <a:solidFill>
                  <a:schemeClr val="bg1"/>
                </a:solidFill>
              </a:rPr>
              <a:t>Project </a:t>
            </a:r>
          </a:p>
          <a:p>
            <a:pPr algn="ctr"/>
            <a:r>
              <a:rPr lang="en-IN" sz="1400" b="1" dirty="0">
                <a:solidFill>
                  <a:schemeClr val="bg1"/>
                </a:solidFill>
              </a:rPr>
              <a:t>end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9D6F4A-37DA-433B-A22C-F87C87AEE6A8}"/>
              </a:ext>
            </a:extLst>
          </p:cNvPr>
          <p:cNvSpPr txBox="1"/>
          <p:nvPr/>
        </p:nvSpPr>
        <p:spPr>
          <a:xfrm>
            <a:off x="1913472" y="2290840"/>
            <a:ext cx="161131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kern="0" dirty="0">
                <a:latin typeface="+mj-lt"/>
                <a:cs typeface="Arial" pitchFamily="34" charset="0"/>
              </a:rPr>
              <a:t>Project set up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7B240E-EB47-4CDF-8AA4-4D2046C12311}"/>
              </a:ext>
            </a:extLst>
          </p:cNvPr>
          <p:cNvSpPr txBox="1"/>
          <p:nvPr/>
        </p:nvSpPr>
        <p:spPr>
          <a:xfrm>
            <a:off x="2180865" y="2020802"/>
            <a:ext cx="1075614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highlight>
                  <a:srgbClr val="E45728"/>
                </a:highlight>
              </a:rPr>
              <a:t>M6 (MS1)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C65557-5D8D-4F04-840B-4F2E8498562A}"/>
              </a:ext>
            </a:extLst>
          </p:cNvPr>
          <p:cNvSpPr txBox="1"/>
          <p:nvPr/>
        </p:nvSpPr>
        <p:spPr>
          <a:xfrm>
            <a:off x="3984110" y="2306462"/>
            <a:ext cx="161131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l-GR"/>
            </a:defPPr>
            <a:lvl1pPr algn="ctr">
              <a:defRPr sz="900" kern="0"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Platform Development Roadmap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643B61-02B5-4421-A2CD-58D8F07E57E9}"/>
              </a:ext>
            </a:extLst>
          </p:cNvPr>
          <p:cNvSpPr txBox="1"/>
          <p:nvPr/>
        </p:nvSpPr>
        <p:spPr>
          <a:xfrm>
            <a:off x="3968663" y="2050093"/>
            <a:ext cx="1611315" cy="18466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US" sz="1200" b="1" kern="0" dirty="0">
                <a:solidFill>
                  <a:schemeClr val="bg1"/>
                </a:solidFill>
                <a:highlight>
                  <a:srgbClr val="E45728"/>
                </a:highlight>
                <a:latin typeface="+mj-lt"/>
                <a:cs typeface="Arial"/>
              </a:rPr>
              <a:t>M12 (MS2)</a:t>
            </a:r>
            <a:endParaRPr lang="en-US" sz="1200" b="1" kern="0" dirty="0">
              <a:solidFill>
                <a:schemeClr val="bg1"/>
              </a:solidFill>
              <a:highlight>
                <a:srgbClr val="E45728"/>
              </a:highlight>
              <a:latin typeface="+mj-lt"/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B02CBA4-9A55-4C05-A415-58341E42D3B3}"/>
              </a:ext>
            </a:extLst>
          </p:cNvPr>
          <p:cNvGrpSpPr/>
          <p:nvPr/>
        </p:nvGrpSpPr>
        <p:grpSpPr>
          <a:xfrm>
            <a:off x="7248672" y="3806804"/>
            <a:ext cx="1650082" cy="370907"/>
            <a:chOff x="8211607" y="4479005"/>
            <a:chExt cx="1870090" cy="51101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7B5BCAD-57E6-4ECC-AC92-DBA3D85107C8}"/>
                </a:ext>
              </a:extLst>
            </p:cNvPr>
            <p:cNvSpPr txBox="1"/>
            <p:nvPr/>
          </p:nvSpPr>
          <p:spPr>
            <a:xfrm>
              <a:off x="8255545" y="4799206"/>
              <a:ext cx="1826152" cy="1908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l-GR"/>
              </a:defPPr>
              <a:lvl1pPr algn="ctr">
                <a:defRPr sz="900" kern="0">
                  <a:latin typeface="+mj-lt"/>
                  <a:cs typeface="Arial" pitchFamily="34" charset="0"/>
                </a:defRPr>
              </a:lvl1pPr>
            </a:lstStyle>
            <a:p>
              <a:r>
                <a:rPr lang="en-US" dirty="0"/>
                <a:t>Second prototype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2AD3B64-C882-45F2-8336-6140F0F755FE}"/>
                </a:ext>
              </a:extLst>
            </p:cNvPr>
            <p:cNvSpPr txBox="1"/>
            <p:nvPr/>
          </p:nvSpPr>
          <p:spPr>
            <a:xfrm>
              <a:off x="8211607" y="4479005"/>
              <a:ext cx="1826152" cy="254425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algn="ctr"/>
              <a:r>
                <a:rPr lang="en-US" sz="1200" b="1" kern="0" dirty="0">
                  <a:solidFill>
                    <a:schemeClr val="bg1"/>
                  </a:solidFill>
                  <a:highlight>
                    <a:srgbClr val="E45728"/>
                  </a:highlight>
                  <a:latin typeface="+mj-lt"/>
                  <a:cs typeface="Arial"/>
                </a:rPr>
                <a:t>M28 (MS4)</a:t>
              </a:r>
              <a:endParaRPr lang="en-US" sz="1200" b="1" kern="0" dirty="0">
                <a:solidFill>
                  <a:schemeClr val="bg1"/>
                </a:solidFill>
                <a:highlight>
                  <a:srgbClr val="E45728"/>
                </a:highlight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3DD17E5-82C3-4C0F-B5FF-C687999A0E37}"/>
              </a:ext>
            </a:extLst>
          </p:cNvPr>
          <p:cNvGrpSpPr/>
          <p:nvPr/>
        </p:nvGrpSpPr>
        <p:grpSpPr>
          <a:xfrm>
            <a:off x="5051480" y="3808934"/>
            <a:ext cx="1611315" cy="643643"/>
            <a:chOff x="5985026" y="4391885"/>
            <a:chExt cx="1826154" cy="98202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7828496-DCCF-4B92-92A4-EFDD611349AE}"/>
                </a:ext>
              </a:extLst>
            </p:cNvPr>
            <p:cNvSpPr txBox="1"/>
            <p:nvPr/>
          </p:nvSpPr>
          <p:spPr>
            <a:xfrm>
              <a:off x="5985026" y="4739972"/>
              <a:ext cx="1826154" cy="63393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l-GR"/>
              </a:defPPr>
              <a:lvl1pPr algn="ctr">
                <a:defRPr sz="900" kern="0">
                  <a:latin typeface="+mj-lt"/>
                  <a:cs typeface="Arial" pitchFamily="34" charset="0"/>
                </a:defRPr>
              </a:lvl1pPr>
            </a:lstStyle>
            <a:p>
              <a:r>
                <a:rPr lang="en-US" dirty="0"/>
                <a:t>Operational test for Sensor Journalism </a:t>
              </a:r>
            </a:p>
            <a:p>
              <a:r>
                <a:rPr lang="en-US" dirty="0">
                  <a:cs typeface="Arial"/>
                </a:rPr>
                <a:t>(DW)</a:t>
              </a:r>
              <a:endParaRPr lang="en-US" dirty="0">
                <a:ea typeface="Verdana"/>
                <a:cs typeface="Arial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3ED8157-2A15-444C-92EB-775CF257786E}"/>
                </a:ext>
              </a:extLst>
            </p:cNvPr>
            <p:cNvSpPr txBox="1"/>
            <p:nvPr/>
          </p:nvSpPr>
          <p:spPr>
            <a:xfrm>
              <a:off x="5985026" y="4391885"/>
              <a:ext cx="1826154" cy="281750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algn="ctr"/>
              <a:r>
                <a:rPr lang="en-US" sz="1200" b="1" kern="0" dirty="0">
                  <a:solidFill>
                    <a:schemeClr val="bg1"/>
                  </a:solidFill>
                  <a:highlight>
                    <a:srgbClr val="E45728"/>
                  </a:highlight>
                  <a:latin typeface="+mj-lt"/>
                  <a:cs typeface="Arial" pitchFamily="34" charset="0"/>
                </a:rPr>
                <a:t>M29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1E9DEAB-D169-40B1-8084-AD43C3CFAFB1}"/>
              </a:ext>
            </a:extLst>
          </p:cNvPr>
          <p:cNvGrpSpPr/>
          <p:nvPr/>
        </p:nvGrpSpPr>
        <p:grpSpPr>
          <a:xfrm>
            <a:off x="2677003" y="5727477"/>
            <a:ext cx="1611317" cy="403181"/>
            <a:chOff x="1559496" y="6533421"/>
            <a:chExt cx="1826160" cy="47078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65A34C6-2795-4323-8C7E-F99A569B9BE6}"/>
                </a:ext>
              </a:extLst>
            </p:cNvPr>
            <p:cNvSpPr txBox="1"/>
            <p:nvPr/>
          </p:nvSpPr>
          <p:spPr>
            <a:xfrm>
              <a:off x="1559496" y="6815379"/>
              <a:ext cx="1826149" cy="1888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51" kern="0" dirty="0">
                  <a:latin typeface="+mj-lt"/>
                  <a:cs typeface="Arial" pitchFamily="34" charset="0"/>
                </a:rPr>
                <a:t>Final </a:t>
              </a:r>
              <a:r>
                <a:rPr lang="en-US" sz="900" kern="0" dirty="0">
                  <a:latin typeface="+mj-lt"/>
                  <a:cs typeface="Arial" pitchFamily="34" charset="0"/>
                </a:rPr>
                <a:t>System</a:t>
              </a:r>
              <a:r>
                <a:rPr lang="en-US" sz="1051" kern="0" dirty="0">
                  <a:latin typeface="+mj-lt"/>
                  <a:cs typeface="Arial" pitchFamily="34" charset="0"/>
                </a:rPr>
                <a:t>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EAEB4CF-47F7-4262-8EAE-E2D012A7F7DF}"/>
                </a:ext>
              </a:extLst>
            </p:cNvPr>
            <p:cNvSpPr txBox="1"/>
            <p:nvPr/>
          </p:nvSpPr>
          <p:spPr>
            <a:xfrm>
              <a:off x="1559505" y="6533421"/>
              <a:ext cx="1826151" cy="215629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algn="ctr"/>
              <a:r>
                <a:rPr lang="en-US" sz="1200" b="1" kern="0" dirty="0">
                  <a:solidFill>
                    <a:schemeClr val="bg1"/>
                  </a:solidFill>
                  <a:highlight>
                    <a:srgbClr val="E45728"/>
                  </a:highlight>
                  <a:latin typeface="+mj-lt"/>
                  <a:cs typeface="Arial" pitchFamily="34" charset="0"/>
                </a:rPr>
                <a:t>M33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7ACEEF9-9E11-4205-BCDD-D5443E56E789}"/>
              </a:ext>
            </a:extLst>
          </p:cNvPr>
          <p:cNvGrpSpPr/>
          <p:nvPr/>
        </p:nvGrpSpPr>
        <p:grpSpPr>
          <a:xfrm>
            <a:off x="5064026" y="5663652"/>
            <a:ext cx="1611316" cy="656981"/>
            <a:chOff x="2927602" y="6551450"/>
            <a:chExt cx="1826156" cy="76713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8BE5C6D-ADB2-474C-BFE6-E8BC73B7B5A3}"/>
                </a:ext>
              </a:extLst>
            </p:cNvPr>
            <p:cNvSpPr txBox="1"/>
            <p:nvPr/>
          </p:nvSpPr>
          <p:spPr>
            <a:xfrm>
              <a:off x="2927602" y="6833422"/>
              <a:ext cx="1826154" cy="4851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kern="0" dirty="0">
                  <a:latin typeface="+mj-lt"/>
                  <a:cs typeface="Arial" pitchFamily="34" charset="0"/>
                </a:rPr>
                <a:t>Demo for Land Border Change Detection </a:t>
              </a:r>
            </a:p>
            <a:p>
              <a:pPr algn="ctr"/>
              <a:r>
                <a:rPr lang="en-US" sz="900" kern="0" dirty="0">
                  <a:latin typeface="+mj-lt"/>
                  <a:cs typeface="Arial" pitchFamily="34" charset="0"/>
                </a:rPr>
                <a:t>(SATCEN)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EE1CABF-BF17-441F-9358-A98DC4E35C90}"/>
                </a:ext>
              </a:extLst>
            </p:cNvPr>
            <p:cNvSpPr txBox="1"/>
            <p:nvPr/>
          </p:nvSpPr>
          <p:spPr>
            <a:xfrm>
              <a:off x="2927605" y="6551450"/>
              <a:ext cx="1826153" cy="21562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algn="ctr"/>
              <a:r>
                <a:rPr lang="en-US" sz="1200" b="1" kern="0" dirty="0">
                  <a:solidFill>
                    <a:schemeClr val="bg1"/>
                  </a:solidFill>
                  <a:highlight>
                    <a:srgbClr val="E45728"/>
                  </a:highlight>
                  <a:latin typeface="+mj-lt"/>
                  <a:cs typeface="Arial" pitchFamily="34" charset="0"/>
                </a:rPr>
                <a:t>M34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5A70F61-7A32-4351-B43B-3F2B72B37377}"/>
              </a:ext>
            </a:extLst>
          </p:cNvPr>
          <p:cNvSpPr txBox="1"/>
          <p:nvPr/>
        </p:nvSpPr>
        <p:spPr>
          <a:xfrm>
            <a:off x="5938409" y="2290519"/>
            <a:ext cx="161131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kern="0" dirty="0">
                <a:latin typeface="+mj-lt"/>
                <a:cs typeface="Arial" pitchFamily="34" charset="0"/>
              </a:rPr>
              <a:t>First</a:t>
            </a:r>
            <a:r>
              <a:rPr 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sz="900" kern="0" dirty="0">
                <a:latin typeface="+mj-lt"/>
                <a:cs typeface="Arial" pitchFamily="34" charset="0"/>
              </a:rPr>
              <a:t>Prototype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C68549D-AE0A-4D1A-8B52-CA3843541828}"/>
              </a:ext>
            </a:extLst>
          </p:cNvPr>
          <p:cNvSpPr txBox="1"/>
          <p:nvPr/>
        </p:nvSpPr>
        <p:spPr>
          <a:xfrm>
            <a:off x="5947668" y="2048364"/>
            <a:ext cx="1611315" cy="18466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US" sz="1200" b="1" kern="0" dirty="0">
                <a:solidFill>
                  <a:schemeClr val="bg1"/>
                </a:solidFill>
                <a:highlight>
                  <a:srgbClr val="E45728"/>
                </a:highlight>
                <a:latin typeface="+mj-lt"/>
                <a:cs typeface="Arial"/>
              </a:rPr>
              <a:t>M23 (MS3)</a:t>
            </a:r>
            <a:endParaRPr lang="en-US" sz="1200" b="1" kern="0" dirty="0">
              <a:solidFill>
                <a:schemeClr val="bg1"/>
              </a:solidFill>
              <a:highlight>
                <a:srgbClr val="E45728"/>
              </a:highlight>
              <a:latin typeface="+mj-lt"/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13AF091-7F57-44DD-ADC5-8676998FC526}"/>
              </a:ext>
            </a:extLst>
          </p:cNvPr>
          <p:cNvSpPr txBox="1"/>
          <p:nvPr/>
        </p:nvSpPr>
        <p:spPr>
          <a:xfrm>
            <a:off x="7716316" y="2291404"/>
            <a:ext cx="158593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l-GR"/>
            </a:defPPr>
            <a:lvl1pPr algn="ctr">
              <a:defRPr sz="900" kern="0"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Operational test for Water Quality Assessment</a:t>
            </a:r>
          </a:p>
          <a:p>
            <a:r>
              <a:rPr lang="en-US" dirty="0"/>
              <a:t>(De </a:t>
            </a:r>
            <a:r>
              <a:rPr lang="en-US" dirty="0" err="1"/>
              <a:t>Watergroep</a:t>
            </a:r>
            <a:r>
              <a:rPr lang="en-US" dirty="0"/>
              <a:t>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E419E5-F9C5-495E-A883-8AD5B12F3264}"/>
              </a:ext>
            </a:extLst>
          </p:cNvPr>
          <p:cNvSpPr txBox="1"/>
          <p:nvPr/>
        </p:nvSpPr>
        <p:spPr>
          <a:xfrm>
            <a:off x="7703627" y="2051508"/>
            <a:ext cx="1611315" cy="18466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US" sz="1200" b="1" kern="0" dirty="0">
                <a:solidFill>
                  <a:schemeClr val="bg1"/>
                </a:solidFill>
                <a:highlight>
                  <a:srgbClr val="E45728"/>
                </a:highlight>
                <a:latin typeface="+mj-lt"/>
                <a:cs typeface="Arial"/>
              </a:rPr>
              <a:t>M25</a:t>
            </a:r>
            <a:endParaRPr lang="en-US" sz="1200" b="1" kern="0" dirty="0">
              <a:solidFill>
                <a:schemeClr val="bg1"/>
              </a:solidFill>
              <a:highlight>
                <a:srgbClr val="E45728"/>
              </a:highlight>
              <a:latin typeface="+mj-lt"/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166FA73-870D-413B-89EF-3FA729D67164}"/>
              </a:ext>
            </a:extLst>
          </p:cNvPr>
          <p:cNvSpPr txBox="1"/>
          <p:nvPr/>
        </p:nvSpPr>
        <p:spPr>
          <a:xfrm>
            <a:off x="341637" y="2049542"/>
            <a:ext cx="1611315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US" sz="1200" b="1" kern="0" dirty="0">
                <a:solidFill>
                  <a:schemeClr val="bg1"/>
                </a:solidFill>
                <a:highlight>
                  <a:srgbClr val="E45728"/>
                </a:highlight>
                <a:latin typeface="+mj-lt"/>
                <a:cs typeface="Arial" pitchFamily="34" charset="0"/>
              </a:rPr>
              <a:t>M1</a:t>
            </a:r>
          </a:p>
          <a:p>
            <a:pPr algn="ctr"/>
            <a:r>
              <a:rPr lang="en-US" sz="1200" b="1" kern="0" dirty="0">
                <a:solidFill>
                  <a:schemeClr val="bg1"/>
                </a:solidFill>
                <a:highlight>
                  <a:srgbClr val="E45728"/>
                </a:highlight>
                <a:latin typeface="+mj-lt"/>
                <a:ea typeface="Verdana"/>
                <a:cs typeface="Arial"/>
              </a:rPr>
              <a:t>January 2021</a:t>
            </a:r>
            <a:endParaRPr lang="en-US" sz="1200" b="1" kern="0" dirty="0">
              <a:solidFill>
                <a:schemeClr val="bg1"/>
              </a:solidFill>
              <a:highlight>
                <a:srgbClr val="E45728"/>
              </a:highlight>
              <a:latin typeface="+mj-lt"/>
              <a:ea typeface="Verdana"/>
              <a:cs typeface="Arial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F9B9665-2FF5-4D47-8E3D-72668F83837E}"/>
              </a:ext>
            </a:extLst>
          </p:cNvPr>
          <p:cNvGrpSpPr/>
          <p:nvPr/>
        </p:nvGrpSpPr>
        <p:grpSpPr>
          <a:xfrm>
            <a:off x="9268679" y="1293887"/>
            <a:ext cx="982972" cy="2417776"/>
            <a:chOff x="8551022" y="1401707"/>
            <a:chExt cx="1422566" cy="3010450"/>
          </a:xfrm>
          <a:solidFill>
            <a:srgbClr val="144767"/>
          </a:solidFill>
        </p:grpSpPr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39589434-946A-4E98-A52B-2421A66E7E09}"/>
                </a:ext>
              </a:extLst>
            </p:cNvPr>
            <p:cNvSpPr/>
            <p:nvPr/>
          </p:nvSpPr>
          <p:spPr>
            <a:xfrm rot="5400000">
              <a:off x="8540371" y="1412358"/>
              <a:ext cx="118485" cy="97184"/>
            </a:xfrm>
            <a:prstGeom prst="triangle">
              <a:avLst/>
            </a:prstGeom>
            <a:grpFill/>
            <a:ln>
              <a:solidFill>
                <a:srgbClr val="144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3200">
                <a:solidFill>
                  <a:srgbClr val="404040"/>
                </a:solidFill>
              </a:endParaRPr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CE72C76E-E345-481B-978E-924636EE9E74}"/>
                </a:ext>
              </a:extLst>
            </p:cNvPr>
            <p:cNvSpPr/>
            <p:nvPr/>
          </p:nvSpPr>
          <p:spPr>
            <a:xfrm rot="5892245">
              <a:off x="8742634" y="1424872"/>
              <a:ext cx="118485" cy="97184"/>
            </a:xfrm>
            <a:prstGeom prst="triangle">
              <a:avLst/>
            </a:prstGeom>
            <a:grpFill/>
            <a:ln>
              <a:solidFill>
                <a:srgbClr val="144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3200">
                <a:solidFill>
                  <a:srgbClr val="404040"/>
                </a:solidFill>
              </a:endParaRPr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81B445BB-62EE-43D5-A4EB-0602563E746E}"/>
                </a:ext>
              </a:extLst>
            </p:cNvPr>
            <p:cNvSpPr/>
            <p:nvPr/>
          </p:nvSpPr>
          <p:spPr>
            <a:xfrm rot="6467866">
              <a:off x="8944897" y="1500768"/>
              <a:ext cx="118485" cy="97184"/>
            </a:xfrm>
            <a:prstGeom prst="triangle">
              <a:avLst/>
            </a:prstGeom>
            <a:grpFill/>
            <a:ln>
              <a:solidFill>
                <a:srgbClr val="144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3200">
                <a:solidFill>
                  <a:srgbClr val="404040"/>
                </a:solidFill>
              </a:endParaRPr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C430F04C-236F-4990-B201-764B5BF3A19B}"/>
                </a:ext>
              </a:extLst>
            </p:cNvPr>
            <p:cNvSpPr/>
            <p:nvPr/>
          </p:nvSpPr>
          <p:spPr>
            <a:xfrm rot="7166443">
              <a:off x="9139284" y="1580855"/>
              <a:ext cx="118485" cy="97184"/>
            </a:xfrm>
            <a:prstGeom prst="triangle">
              <a:avLst/>
            </a:prstGeom>
            <a:grpFill/>
            <a:ln>
              <a:solidFill>
                <a:srgbClr val="144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3200">
                <a:solidFill>
                  <a:srgbClr val="404040"/>
                </a:solidFill>
              </a:endParaRPr>
            </a:p>
          </p:txBody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A0ED8403-4429-4F85-AAED-DD85E36E9530}"/>
                </a:ext>
              </a:extLst>
            </p:cNvPr>
            <p:cNvSpPr/>
            <p:nvPr/>
          </p:nvSpPr>
          <p:spPr>
            <a:xfrm rot="7552672">
              <a:off x="9315757" y="1698482"/>
              <a:ext cx="118485" cy="97184"/>
            </a:xfrm>
            <a:prstGeom prst="triangle">
              <a:avLst/>
            </a:prstGeom>
            <a:grpFill/>
            <a:ln>
              <a:solidFill>
                <a:srgbClr val="144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3200">
                <a:solidFill>
                  <a:srgbClr val="404040"/>
                </a:solidFill>
              </a:endParaRPr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92593D7F-A6A3-401E-BA1B-5B1291AA05DC}"/>
                </a:ext>
              </a:extLst>
            </p:cNvPr>
            <p:cNvSpPr/>
            <p:nvPr/>
          </p:nvSpPr>
          <p:spPr>
            <a:xfrm rot="8329341">
              <a:off x="9465563" y="1828647"/>
              <a:ext cx="112734" cy="102141"/>
            </a:xfrm>
            <a:prstGeom prst="triangle">
              <a:avLst/>
            </a:prstGeom>
            <a:grpFill/>
            <a:ln>
              <a:solidFill>
                <a:srgbClr val="144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3200">
                <a:solidFill>
                  <a:srgbClr val="404040"/>
                </a:solidFill>
              </a:endParaRPr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94990E51-C5F6-422B-8EE4-41BAEF3BB826}"/>
                </a:ext>
              </a:extLst>
            </p:cNvPr>
            <p:cNvSpPr/>
            <p:nvPr/>
          </p:nvSpPr>
          <p:spPr>
            <a:xfrm rot="8717415">
              <a:off x="9603676" y="2008563"/>
              <a:ext cx="112734" cy="102141"/>
            </a:xfrm>
            <a:prstGeom prst="triangle">
              <a:avLst/>
            </a:prstGeom>
            <a:grpFill/>
            <a:ln>
              <a:solidFill>
                <a:srgbClr val="144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3200">
                <a:solidFill>
                  <a:srgbClr val="404040"/>
                </a:solidFill>
              </a:endParaRPr>
            </a:p>
          </p:txBody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6F3FE137-19EE-473C-83A8-FA30B635C818}"/>
                </a:ext>
              </a:extLst>
            </p:cNvPr>
            <p:cNvSpPr/>
            <p:nvPr/>
          </p:nvSpPr>
          <p:spPr>
            <a:xfrm rot="9382219">
              <a:off x="9727504" y="2217059"/>
              <a:ext cx="112734" cy="102141"/>
            </a:xfrm>
            <a:prstGeom prst="triangle">
              <a:avLst/>
            </a:prstGeom>
            <a:grpFill/>
            <a:ln>
              <a:solidFill>
                <a:srgbClr val="144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3200">
                <a:solidFill>
                  <a:srgbClr val="404040"/>
                </a:solidFill>
              </a:endParaRPr>
            </a:p>
          </p:txBody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F6309DC4-730A-484B-80CF-A435A8AAB9CB}"/>
                </a:ext>
              </a:extLst>
            </p:cNvPr>
            <p:cNvSpPr/>
            <p:nvPr/>
          </p:nvSpPr>
          <p:spPr>
            <a:xfrm rot="9823366">
              <a:off x="9806085" y="2440218"/>
              <a:ext cx="112734" cy="102141"/>
            </a:xfrm>
            <a:prstGeom prst="triangle">
              <a:avLst/>
            </a:prstGeom>
            <a:grpFill/>
            <a:ln>
              <a:solidFill>
                <a:srgbClr val="144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3200" dirty="0">
                <a:solidFill>
                  <a:srgbClr val="404040"/>
                </a:solidFill>
              </a:endParaRPr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8FF06103-B167-4D30-98FC-981C6ADD9EED}"/>
                </a:ext>
              </a:extLst>
            </p:cNvPr>
            <p:cNvSpPr/>
            <p:nvPr/>
          </p:nvSpPr>
          <p:spPr>
            <a:xfrm rot="10315961">
              <a:off x="9848947" y="2674051"/>
              <a:ext cx="112734" cy="102141"/>
            </a:xfrm>
            <a:prstGeom prst="triangle">
              <a:avLst/>
            </a:prstGeom>
            <a:grpFill/>
            <a:ln>
              <a:solidFill>
                <a:srgbClr val="144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3200">
                <a:solidFill>
                  <a:srgbClr val="404040"/>
                </a:solidFill>
              </a:endParaRPr>
            </a:p>
          </p:txBody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E072FF89-0BD7-422A-BFE5-26A5CB05E4D9}"/>
                </a:ext>
              </a:extLst>
            </p:cNvPr>
            <p:cNvSpPr/>
            <p:nvPr/>
          </p:nvSpPr>
          <p:spPr>
            <a:xfrm rot="10800000">
              <a:off x="9860854" y="2893150"/>
              <a:ext cx="112734" cy="102141"/>
            </a:xfrm>
            <a:prstGeom prst="triangle">
              <a:avLst/>
            </a:prstGeom>
            <a:grpFill/>
            <a:ln>
              <a:solidFill>
                <a:srgbClr val="144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3200">
                <a:solidFill>
                  <a:srgbClr val="404040"/>
                </a:solidFill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5BB1F042-5078-4366-A813-F042F95498C4}"/>
                </a:ext>
              </a:extLst>
            </p:cNvPr>
            <p:cNvSpPr/>
            <p:nvPr/>
          </p:nvSpPr>
          <p:spPr>
            <a:xfrm rot="11453211">
              <a:off x="9844185" y="3099905"/>
              <a:ext cx="112734" cy="102141"/>
            </a:xfrm>
            <a:prstGeom prst="triangle">
              <a:avLst/>
            </a:prstGeom>
            <a:grpFill/>
            <a:ln>
              <a:solidFill>
                <a:srgbClr val="144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3200">
                <a:solidFill>
                  <a:srgbClr val="404040"/>
                </a:solidFill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4E720068-98F1-4BB5-8617-280B4C0D2FF9}"/>
                </a:ext>
              </a:extLst>
            </p:cNvPr>
            <p:cNvSpPr/>
            <p:nvPr/>
          </p:nvSpPr>
          <p:spPr>
            <a:xfrm rot="12012083">
              <a:off x="9794180" y="3318848"/>
              <a:ext cx="112734" cy="102141"/>
            </a:xfrm>
            <a:prstGeom prst="triangle">
              <a:avLst/>
            </a:prstGeom>
            <a:grpFill/>
            <a:ln>
              <a:solidFill>
                <a:srgbClr val="144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3200">
                <a:solidFill>
                  <a:srgbClr val="404040"/>
                </a:solidFill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576C6AC1-D8DB-44C1-8102-6709A462AAA4}"/>
                </a:ext>
              </a:extLst>
            </p:cNvPr>
            <p:cNvSpPr/>
            <p:nvPr/>
          </p:nvSpPr>
          <p:spPr>
            <a:xfrm rot="12415846">
              <a:off x="9703693" y="3536887"/>
              <a:ext cx="112734" cy="102141"/>
            </a:xfrm>
            <a:prstGeom prst="triangle">
              <a:avLst/>
            </a:prstGeom>
            <a:grpFill/>
            <a:ln>
              <a:solidFill>
                <a:srgbClr val="144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3200">
                <a:solidFill>
                  <a:srgbClr val="404040"/>
                </a:solidFill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1F6684D2-77A7-49D7-A854-2D4684464C85}"/>
                </a:ext>
              </a:extLst>
            </p:cNvPr>
            <p:cNvSpPr/>
            <p:nvPr/>
          </p:nvSpPr>
          <p:spPr>
            <a:xfrm rot="13020737">
              <a:off x="9571074" y="3763270"/>
              <a:ext cx="112734" cy="102141"/>
            </a:xfrm>
            <a:prstGeom prst="triangle">
              <a:avLst/>
            </a:prstGeom>
            <a:grpFill/>
            <a:ln>
              <a:solidFill>
                <a:srgbClr val="144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3200">
                <a:solidFill>
                  <a:srgbClr val="404040"/>
                </a:solidFill>
              </a:endParaRPr>
            </a:p>
          </p:txBody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8953D230-071E-4CAC-8334-E36A0966BA42}"/>
                </a:ext>
              </a:extLst>
            </p:cNvPr>
            <p:cNvSpPr/>
            <p:nvPr/>
          </p:nvSpPr>
          <p:spPr>
            <a:xfrm rot="13987919">
              <a:off x="9420561" y="3939761"/>
              <a:ext cx="118485" cy="97184"/>
            </a:xfrm>
            <a:prstGeom prst="triangle">
              <a:avLst/>
            </a:prstGeom>
            <a:grpFill/>
            <a:ln>
              <a:solidFill>
                <a:srgbClr val="144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3200">
                <a:solidFill>
                  <a:srgbClr val="404040"/>
                </a:solidFill>
              </a:endParaRPr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B3668587-CA23-4F87-B833-A12619585245}"/>
                </a:ext>
              </a:extLst>
            </p:cNvPr>
            <p:cNvSpPr/>
            <p:nvPr/>
          </p:nvSpPr>
          <p:spPr>
            <a:xfrm rot="14412693">
              <a:off x="9242973" y="4082416"/>
              <a:ext cx="118485" cy="97184"/>
            </a:xfrm>
            <a:prstGeom prst="triangle">
              <a:avLst/>
            </a:prstGeom>
            <a:grpFill/>
            <a:ln>
              <a:solidFill>
                <a:srgbClr val="144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3200">
                <a:solidFill>
                  <a:srgbClr val="404040"/>
                </a:solidFill>
              </a:endParaRPr>
            </a:p>
          </p:txBody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8FA2C480-DE05-420B-82A5-7258C739BD8B}"/>
                </a:ext>
              </a:extLst>
            </p:cNvPr>
            <p:cNvSpPr/>
            <p:nvPr/>
          </p:nvSpPr>
          <p:spPr>
            <a:xfrm rot="15036362">
              <a:off x="9056689" y="4185028"/>
              <a:ext cx="118485" cy="97184"/>
            </a:xfrm>
            <a:prstGeom prst="triangle">
              <a:avLst/>
            </a:prstGeom>
            <a:grpFill/>
            <a:ln>
              <a:solidFill>
                <a:srgbClr val="144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3200">
                <a:solidFill>
                  <a:srgbClr val="404040"/>
                </a:solidFill>
              </a:endParaRPr>
            </a:p>
          </p:txBody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38E22DC2-8A85-4B68-B24A-0C1358409F0A}"/>
                </a:ext>
              </a:extLst>
            </p:cNvPr>
            <p:cNvSpPr/>
            <p:nvPr/>
          </p:nvSpPr>
          <p:spPr>
            <a:xfrm rot="15653508">
              <a:off x="8846474" y="4279296"/>
              <a:ext cx="118485" cy="97184"/>
            </a:xfrm>
            <a:prstGeom prst="triangle">
              <a:avLst/>
            </a:prstGeom>
            <a:grpFill/>
            <a:ln>
              <a:solidFill>
                <a:srgbClr val="144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3200">
                <a:solidFill>
                  <a:srgbClr val="404040"/>
                </a:solidFill>
              </a:endParaRPr>
            </a:p>
          </p:txBody>
        </p:sp>
        <p:sp>
          <p:nvSpPr>
            <p:cNvPr id="58" name="Isosceles Triangle 57">
              <a:extLst>
                <a:ext uri="{FF2B5EF4-FFF2-40B4-BE49-F238E27FC236}">
                  <a16:creationId xmlns:a16="http://schemas.microsoft.com/office/drawing/2014/main" id="{C7BC0F8E-D2AE-4F35-8056-CA39FFF94833}"/>
                </a:ext>
              </a:extLst>
            </p:cNvPr>
            <p:cNvSpPr/>
            <p:nvPr/>
          </p:nvSpPr>
          <p:spPr>
            <a:xfrm rot="16200000">
              <a:off x="8636260" y="4304323"/>
              <a:ext cx="118485" cy="97184"/>
            </a:xfrm>
            <a:prstGeom prst="triangle">
              <a:avLst/>
            </a:prstGeom>
            <a:grpFill/>
            <a:ln>
              <a:solidFill>
                <a:srgbClr val="144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3200">
                <a:solidFill>
                  <a:srgbClr val="404040"/>
                </a:solidFill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2E4D4897-752A-478E-ABC0-D355CAC2D993}"/>
              </a:ext>
            </a:extLst>
          </p:cNvPr>
          <p:cNvSpPr txBox="1"/>
          <p:nvPr/>
        </p:nvSpPr>
        <p:spPr>
          <a:xfrm>
            <a:off x="2693186" y="4019236"/>
            <a:ext cx="161131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kern="0" dirty="0">
                <a:latin typeface="+mj-lt"/>
                <a:cs typeface="Arial" pitchFamily="34" charset="0"/>
              </a:rPr>
              <a:t>Demo</a:t>
            </a:r>
            <a:r>
              <a:rPr 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sz="900" kern="0" dirty="0">
                <a:latin typeface="+mj-lt"/>
                <a:cs typeface="Arial" pitchFamily="34" charset="0"/>
              </a:rPr>
              <a:t>for CAP Monitoring (NOA)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707889E-FF6F-4E27-83CD-725F43F02BAC}"/>
              </a:ext>
            </a:extLst>
          </p:cNvPr>
          <p:cNvSpPr txBox="1"/>
          <p:nvPr/>
        </p:nvSpPr>
        <p:spPr>
          <a:xfrm>
            <a:off x="2649704" y="3808222"/>
            <a:ext cx="1611315" cy="18466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US" sz="1200" b="1" kern="0" dirty="0">
                <a:solidFill>
                  <a:schemeClr val="bg1"/>
                </a:solidFill>
                <a:highlight>
                  <a:srgbClr val="E45728"/>
                </a:highlight>
                <a:latin typeface="+mj-lt"/>
                <a:cs typeface="Arial" pitchFamily="34" charset="0"/>
              </a:rPr>
              <a:t>M30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05663BD-746E-4930-8988-EE81723C2FC5}"/>
              </a:ext>
            </a:extLst>
          </p:cNvPr>
          <p:cNvSpPr txBox="1"/>
          <p:nvPr/>
        </p:nvSpPr>
        <p:spPr>
          <a:xfrm>
            <a:off x="7382294" y="5897931"/>
            <a:ext cx="1611315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kern="0" dirty="0">
                <a:latin typeface="+mj-lt"/>
                <a:cs typeface="Arial" pitchFamily="34" charset="0"/>
              </a:rPr>
              <a:t>Demo for Water Quality Assessment</a:t>
            </a:r>
          </a:p>
          <a:p>
            <a:pPr algn="ctr"/>
            <a:r>
              <a:rPr lang="en-US" sz="900" kern="0" dirty="0">
                <a:latin typeface="+mj-lt"/>
                <a:cs typeface="Arial" pitchFamily="34" charset="0"/>
              </a:rPr>
              <a:t>(SMAT)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164C6F3-996D-4C41-81A1-BE8ED204FFAA}"/>
              </a:ext>
            </a:extLst>
          </p:cNvPr>
          <p:cNvSpPr txBox="1"/>
          <p:nvPr/>
        </p:nvSpPr>
        <p:spPr>
          <a:xfrm>
            <a:off x="7343534" y="5671387"/>
            <a:ext cx="1611315" cy="18466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US" sz="1200" b="1" kern="0" dirty="0">
                <a:solidFill>
                  <a:schemeClr val="bg1"/>
                </a:solidFill>
                <a:highlight>
                  <a:srgbClr val="E45728"/>
                </a:highlight>
                <a:latin typeface="+mj-lt"/>
                <a:cs typeface="Arial" pitchFamily="34" charset="0"/>
              </a:rPr>
              <a:t>M35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1E7EF46-FECF-48AC-AFAC-AA2153383D7E}"/>
              </a:ext>
            </a:extLst>
          </p:cNvPr>
          <p:cNvGrpSpPr/>
          <p:nvPr/>
        </p:nvGrpSpPr>
        <p:grpSpPr>
          <a:xfrm flipH="1">
            <a:off x="1683315" y="3004816"/>
            <a:ext cx="1133725" cy="2572676"/>
            <a:chOff x="8551022" y="1401707"/>
            <a:chExt cx="1422566" cy="3010450"/>
          </a:xfrm>
          <a:solidFill>
            <a:srgbClr val="144767"/>
          </a:solidFill>
        </p:grpSpPr>
        <p:sp>
          <p:nvSpPr>
            <p:cNvPr id="69" name="Isosceles Triangle 68">
              <a:extLst>
                <a:ext uri="{FF2B5EF4-FFF2-40B4-BE49-F238E27FC236}">
                  <a16:creationId xmlns:a16="http://schemas.microsoft.com/office/drawing/2014/main" id="{0BE9597B-2EA0-403A-9302-C2BE524A8BC2}"/>
                </a:ext>
              </a:extLst>
            </p:cNvPr>
            <p:cNvSpPr/>
            <p:nvPr/>
          </p:nvSpPr>
          <p:spPr>
            <a:xfrm rot="5400000">
              <a:off x="8540371" y="1412358"/>
              <a:ext cx="118485" cy="97184"/>
            </a:xfrm>
            <a:prstGeom prst="triangle">
              <a:avLst/>
            </a:prstGeom>
            <a:grpFill/>
            <a:ln>
              <a:solidFill>
                <a:srgbClr val="144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3200">
                <a:solidFill>
                  <a:srgbClr val="404040"/>
                </a:solidFill>
              </a:endParaRPr>
            </a:p>
          </p:txBody>
        </p:sp>
        <p:sp>
          <p:nvSpPr>
            <p:cNvPr id="70" name="Isosceles Triangle 69">
              <a:extLst>
                <a:ext uri="{FF2B5EF4-FFF2-40B4-BE49-F238E27FC236}">
                  <a16:creationId xmlns:a16="http://schemas.microsoft.com/office/drawing/2014/main" id="{0436359B-8E02-48B3-906E-61206469EF23}"/>
                </a:ext>
              </a:extLst>
            </p:cNvPr>
            <p:cNvSpPr/>
            <p:nvPr/>
          </p:nvSpPr>
          <p:spPr>
            <a:xfrm rot="5892245">
              <a:off x="8742634" y="1424872"/>
              <a:ext cx="118485" cy="97184"/>
            </a:xfrm>
            <a:prstGeom prst="triangle">
              <a:avLst/>
            </a:prstGeom>
            <a:grpFill/>
            <a:ln>
              <a:solidFill>
                <a:srgbClr val="144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3200">
                <a:solidFill>
                  <a:srgbClr val="404040"/>
                </a:solidFill>
              </a:endParaRPr>
            </a:p>
          </p:txBody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B8D84D7F-A304-44FE-82A1-7C6A44CD2199}"/>
                </a:ext>
              </a:extLst>
            </p:cNvPr>
            <p:cNvSpPr/>
            <p:nvPr/>
          </p:nvSpPr>
          <p:spPr>
            <a:xfrm rot="6467866">
              <a:off x="8944897" y="1500768"/>
              <a:ext cx="118485" cy="97184"/>
            </a:xfrm>
            <a:prstGeom prst="triangle">
              <a:avLst/>
            </a:prstGeom>
            <a:grpFill/>
            <a:ln>
              <a:solidFill>
                <a:srgbClr val="144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3200">
                <a:solidFill>
                  <a:srgbClr val="404040"/>
                </a:solidFill>
              </a:endParaRPr>
            </a:p>
          </p:txBody>
        </p:sp>
        <p:sp>
          <p:nvSpPr>
            <p:cNvPr id="72" name="Isosceles Triangle 71">
              <a:extLst>
                <a:ext uri="{FF2B5EF4-FFF2-40B4-BE49-F238E27FC236}">
                  <a16:creationId xmlns:a16="http://schemas.microsoft.com/office/drawing/2014/main" id="{71CB7F0A-6922-45A2-8618-413B32B1245D}"/>
                </a:ext>
              </a:extLst>
            </p:cNvPr>
            <p:cNvSpPr/>
            <p:nvPr/>
          </p:nvSpPr>
          <p:spPr>
            <a:xfrm rot="7166443">
              <a:off x="9139284" y="1580855"/>
              <a:ext cx="118485" cy="97184"/>
            </a:xfrm>
            <a:prstGeom prst="triangle">
              <a:avLst/>
            </a:prstGeom>
            <a:grpFill/>
            <a:ln>
              <a:solidFill>
                <a:srgbClr val="144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3200">
                <a:solidFill>
                  <a:srgbClr val="404040"/>
                </a:solidFill>
              </a:endParaRPr>
            </a:p>
          </p:txBody>
        </p:sp>
        <p:sp>
          <p:nvSpPr>
            <p:cNvPr id="73" name="Isosceles Triangle 72">
              <a:extLst>
                <a:ext uri="{FF2B5EF4-FFF2-40B4-BE49-F238E27FC236}">
                  <a16:creationId xmlns:a16="http://schemas.microsoft.com/office/drawing/2014/main" id="{46EF4978-9696-4521-8CEF-DA2BD78DC318}"/>
                </a:ext>
              </a:extLst>
            </p:cNvPr>
            <p:cNvSpPr/>
            <p:nvPr/>
          </p:nvSpPr>
          <p:spPr>
            <a:xfrm rot="7552672">
              <a:off x="9315757" y="1698482"/>
              <a:ext cx="118485" cy="97184"/>
            </a:xfrm>
            <a:prstGeom prst="triangle">
              <a:avLst/>
            </a:prstGeom>
            <a:grpFill/>
            <a:ln>
              <a:solidFill>
                <a:srgbClr val="144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3200">
                <a:solidFill>
                  <a:srgbClr val="404040"/>
                </a:solidFill>
              </a:endParaRPr>
            </a:p>
          </p:txBody>
        </p:sp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D7647A78-46F2-4E77-8AD8-9AD81B584578}"/>
                </a:ext>
              </a:extLst>
            </p:cNvPr>
            <p:cNvSpPr/>
            <p:nvPr/>
          </p:nvSpPr>
          <p:spPr>
            <a:xfrm rot="8329341">
              <a:off x="9465563" y="1828647"/>
              <a:ext cx="112734" cy="102141"/>
            </a:xfrm>
            <a:prstGeom prst="triangle">
              <a:avLst/>
            </a:prstGeom>
            <a:grpFill/>
            <a:ln>
              <a:solidFill>
                <a:srgbClr val="144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3200">
                <a:solidFill>
                  <a:srgbClr val="404040"/>
                </a:solidFill>
              </a:endParaRPr>
            </a:p>
          </p:txBody>
        </p:sp>
        <p:sp>
          <p:nvSpPr>
            <p:cNvPr id="75" name="Isosceles Triangle 74">
              <a:extLst>
                <a:ext uri="{FF2B5EF4-FFF2-40B4-BE49-F238E27FC236}">
                  <a16:creationId xmlns:a16="http://schemas.microsoft.com/office/drawing/2014/main" id="{790F71DC-2442-4D6C-AD8A-882834AC010D}"/>
                </a:ext>
              </a:extLst>
            </p:cNvPr>
            <p:cNvSpPr/>
            <p:nvPr/>
          </p:nvSpPr>
          <p:spPr>
            <a:xfrm rot="8717415">
              <a:off x="9603676" y="2008563"/>
              <a:ext cx="112734" cy="102141"/>
            </a:xfrm>
            <a:prstGeom prst="triangle">
              <a:avLst/>
            </a:prstGeom>
            <a:grpFill/>
            <a:ln>
              <a:solidFill>
                <a:srgbClr val="144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3200">
                <a:solidFill>
                  <a:srgbClr val="404040"/>
                </a:solidFill>
              </a:endParaRPr>
            </a:p>
          </p:txBody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D2E162CF-3E58-4E27-AD07-A37302245035}"/>
                </a:ext>
              </a:extLst>
            </p:cNvPr>
            <p:cNvSpPr/>
            <p:nvPr/>
          </p:nvSpPr>
          <p:spPr>
            <a:xfrm rot="9382219">
              <a:off x="9727504" y="2217059"/>
              <a:ext cx="112734" cy="102141"/>
            </a:xfrm>
            <a:prstGeom prst="triangle">
              <a:avLst/>
            </a:prstGeom>
            <a:grpFill/>
            <a:ln>
              <a:solidFill>
                <a:srgbClr val="144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3200">
                <a:solidFill>
                  <a:srgbClr val="404040"/>
                </a:solidFill>
              </a:endParaRPr>
            </a:p>
          </p:txBody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24E4AD2F-0A96-4982-B7FA-F47232BC8CC4}"/>
                </a:ext>
              </a:extLst>
            </p:cNvPr>
            <p:cNvSpPr/>
            <p:nvPr/>
          </p:nvSpPr>
          <p:spPr>
            <a:xfrm rot="9823366">
              <a:off x="9806085" y="2440218"/>
              <a:ext cx="112734" cy="102141"/>
            </a:xfrm>
            <a:prstGeom prst="triangle">
              <a:avLst/>
            </a:prstGeom>
            <a:grpFill/>
            <a:ln>
              <a:solidFill>
                <a:srgbClr val="144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3200">
                <a:solidFill>
                  <a:srgbClr val="404040"/>
                </a:solidFill>
              </a:endParaRPr>
            </a:p>
          </p:txBody>
        </p:sp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C81B378C-2E30-43EF-B822-C03482CEC333}"/>
                </a:ext>
              </a:extLst>
            </p:cNvPr>
            <p:cNvSpPr/>
            <p:nvPr/>
          </p:nvSpPr>
          <p:spPr>
            <a:xfrm rot="10315961">
              <a:off x="9848947" y="2674051"/>
              <a:ext cx="112734" cy="102141"/>
            </a:xfrm>
            <a:prstGeom prst="triangle">
              <a:avLst/>
            </a:prstGeom>
            <a:grpFill/>
            <a:ln>
              <a:solidFill>
                <a:srgbClr val="144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3200">
                <a:solidFill>
                  <a:srgbClr val="404040"/>
                </a:solidFill>
              </a:endParaRPr>
            </a:p>
          </p:txBody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69011116-343C-4CD7-9C76-3BCEA0FA9BFD}"/>
                </a:ext>
              </a:extLst>
            </p:cNvPr>
            <p:cNvSpPr/>
            <p:nvPr/>
          </p:nvSpPr>
          <p:spPr>
            <a:xfrm rot="10800000">
              <a:off x="9860854" y="2893150"/>
              <a:ext cx="112734" cy="102141"/>
            </a:xfrm>
            <a:prstGeom prst="triangle">
              <a:avLst/>
            </a:prstGeom>
            <a:grpFill/>
            <a:ln>
              <a:solidFill>
                <a:srgbClr val="144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3200">
                <a:solidFill>
                  <a:srgbClr val="404040"/>
                </a:solidFill>
              </a:endParaRPr>
            </a:p>
          </p:txBody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5360FB54-453A-4851-9328-BF058070F383}"/>
                </a:ext>
              </a:extLst>
            </p:cNvPr>
            <p:cNvSpPr/>
            <p:nvPr/>
          </p:nvSpPr>
          <p:spPr>
            <a:xfrm rot="11453211">
              <a:off x="9844185" y="3099905"/>
              <a:ext cx="112734" cy="102141"/>
            </a:xfrm>
            <a:prstGeom prst="triangle">
              <a:avLst/>
            </a:prstGeom>
            <a:grpFill/>
            <a:ln>
              <a:solidFill>
                <a:srgbClr val="144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3200">
                <a:solidFill>
                  <a:srgbClr val="404040"/>
                </a:solidFill>
              </a:endParaRPr>
            </a:p>
          </p:txBody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6903DA48-0E4E-4639-B2AA-37E7DC20A73D}"/>
                </a:ext>
              </a:extLst>
            </p:cNvPr>
            <p:cNvSpPr/>
            <p:nvPr/>
          </p:nvSpPr>
          <p:spPr>
            <a:xfrm rot="12012083">
              <a:off x="9794180" y="3318848"/>
              <a:ext cx="112734" cy="102141"/>
            </a:xfrm>
            <a:prstGeom prst="triangle">
              <a:avLst/>
            </a:prstGeom>
            <a:grpFill/>
            <a:ln>
              <a:solidFill>
                <a:srgbClr val="144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3200">
                <a:solidFill>
                  <a:srgbClr val="404040"/>
                </a:solidFill>
              </a:endParaRPr>
            </a:p>
          </p:txBody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AD463C22-31D8-4D6C-8DF7-C492827B10FB}"/>
                </a:ext>
              </a:extLst>
            </p:cNvPr>
            <p:cNvSpPr/>
            <p:nvPr/>
          </p:nvSpPr>
          <p:spPr>
            <a:xfrm rot="12415846">
              <a:off x="9703693" y="3536887"/>
              <a:ext cx="112734" cy="102141"/>
            </a:xfrm>
            <a:prstGeom prst="triangle">
              <a:avLst/>
            </a:prstGeom>
            <a:grpFill/>
            <a:ln>
              <a:solidFill>
                <a:srgbClr val="144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3200">
                <a:solidFill>
                  <a:srgbClr val="404040"/>
                </a:solidFill>
              </a:endParaRPr>
            </a:p>
          </p:txBody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39CBA5EC-B9D5-4B29-9A13-E7F0DACA95C2}"/>
                </a:ext>
              </a:extLst>
            </p:cNvPr>
            <p:cNvSpPr/>
            <p:nvPr/>
          </p:nvSpPr>
          <p:spPr>
            <a:xfrm rot="13020737">
              <a:off x="9571074" y="3763270"/>
              <a:ext cx="112734" cy="102141"/>
            </a:xfrm>
            <a:prstGeom prst="triangle">
              <a:avLst/>
            </a:prstGeom>
            <a:grpFill/>
            <a:ln>
              <a:solidFill>
                <a:srgbClr val="144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3200">
                <a:solidFill>
                  <a:srgbClr val="404040"/>
                </a:solidFill>
              </a:endParaRPr>
            </a:p>
          </p:txBody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03963D6F-6E32-4B2E-A515-14BDE7EFB502}"/>
                </a:ext>
              </a:extLst>
            </p:cNvPr>
            <p:cNvSpPr/>
            <p:nvPr/>
          </p:nvSpPr>
          <p:spPr>
            <a:xfrm rot="13987919">
              <a:off x="9420561" y="3939761"/>
              <a:ext cx="118485" cy="97184"/>
            </a:xfrm>
            <a:prstGeom prst="triangle">
              <a:avLst/>
            </a:prstGeom>
            <a:grpFill/>
            <a:ln>
              <a:solidFill>
                <a:srgbClr val="144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3200">
                <a:solidFill>
                  <a:srgbClr val="404040"/>
                </a:solidFill>
              </a:endParaRPr>
            </a:p>
          </p:txBody>
        </p:sp>
        <p:sp>
          <p:nvSpPr>
            <p:cNvPr id="85" name="Isosceles Triangle 84">
              <a:extLst>
                <a:ext uri="{FF2B5EF4-FFF2-40B4-BE49-F238E27FC236}">
                  <a16:creationId xmlns:a16="http://schemas.microsoft.com/office/drawing/2014/main" id="{2EEED887-EC3E-4959-8A0A-1993279F41C1}"/>
                </a:ext>
              </a:extLst>
            </p:cNvPr>
            <p:cNvSpPr/>
            <p:nvPr/>
          </p:nvSpPr>
          <p:spPr>
            <a:xfrm rot="14412693">
              <a:off x="9242973" y="4082416"/>
              <a:ext cx="118485" cy="97184"/>
            </a:xfrm>
            <a:prstGeom prst="triangle">
              <a:avLst/>
            </a:prstGeom>
            <a:grpFill/>
            <a:ln>
              <a:solidFill>
                <a:srgbClr val="144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3200">
                <a:solidFill>
                  <a:srgbClr val="404040"/>
                </a:solidFill>
              </a:endParaRPr>
            </a:p>
          </p:txBody>
        </p:sp>
        <p:sp>
          <p:nvSpPr>
            <p:cNvPr id="86" name="Isosceles Triangle 85">
              <a:extLst>
                <a:ext uri="{FF2B5EF4-FFF2-40B4-BE49-F238E27FC236}">
                  <a16:creationId xmlns:a16="http://schemas.microsoft.com/office/drawing/2014/main" id="{619DE7AF-F94E-4920-B42B-E9355FD1228C}"/>
                </a:ext>
              </a:extLst>
            </p:cNvPr>
            <p:cNvSpPr/>
            <p:nvPr/>
          </p:nvSpPr>
          <p:spPr>
            <a:xfrm rot="15036362">
              <a:off x="9056689" y="4185028"/>
              <a:ext cx="118485" cy="97184"/>
            </a:xfrm>
            <a:prstGeom prst="triangle">
              <a:avLst/>
            </a:prstGeom>
            <a:grpFill/>
            <a:ln>
              <a:solidFill>
                <a:srgbClr val="144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3200">
                <a:solidFill>
                  <a:srgbClr val="404040"/>
                </a:solidFill>
              </a:endParaRPr>
            </a:p>
          </p:txBody>
        </p:sp>
        <p:sp>
          <p:nvSpPr>
            <p:cNvPr id="87" name="Isosceles Triangle 86">
              <a:extLst>
                <a:ext uri="{FF2B5EF4-FFF2-40B4-BE49-F238E27FC236}">
                  <a16:creationId xmlns:a16="http://schemas.microsoft.com/office/drawing/2014/main" id="{7458ED13-3D12-490C-898C-6DCF97BBE587}"/>
                </a:ext>
              </a:extLst>
            </p:cNvPr>
            <p:cNvSpPr/>
            <p:nvPr/>
          </p:nvSpPr>
          <p:spPr>
            <a:xfrm rot="15653508">
              <a:off x="8846474" y="4279296"/>
              <a:ext cx="118485" cy="97184"/>
            </a:xfrm>
            <a:prstGeom prst="triangle">
              <a:avLst/>
            </a:prstGeom>
            <a:grpFill/>
            <a:ln>
              <a:solidFill>
                <a:srgbClr val="144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3200">
                <a:solidFill>
                  <a:srgbClr val="404040"/>
                </a:solidFill>
              </a:endParaRPr>
            </a:p>
          </p:txBody>
        </p:sp>
        <p:sp>
          <p:nvSpPr>
            <p:cNvPr id="88" name="Isosceles Triangle 87">
              <a:extLst>
                <a:ext uri="{FF2B5EF4-FFF2-40B4-BE49-F238E27FC236}">
                  <a16:creationId xmlns:a16="http://schemas.microsoft.com/office/drawing/2014/main" id="{DBE78A21-0354-4928-A98F-D91BFFEB9BE5}"/>
                </a:ext>
              </a:extLst>
            </p:cNvPr>
            <p:cNvSpPr/>
            <p:nvPr/>
          </p:nvSpPr>
          <p:spPr>
            <a:xfrm rot="16200000">
              <a:off x="8636260" y="4304323"/>
              <a:ext cx="118485" cy="97184"/>
            </a:xfrm>
            <a:prstGeom prst="triangle">
              <a:avLst/>
            </a:prstGeom>
            <a:grpFill/>
            <a:ln>
              <a:solidFill>
                <a:srgbClr val="144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3200">
                <a:solidFill>
                  <a:srgbClr val="404040"/>
                </a:solidFill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6329509" y="1103659"/>
            <a:ext cx="847636" cy="848053"/>
            <a:chOff x="6121361" y="1145018"/>
            <a:chExt cx="847636" cy="848053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907F742-5A65-4B79-8272-80814D4EFC56}"/>
                </a:ext>
              </a:extLst>
            </p:cNvPr>
            <p:cNvSpPr/>
            <p:nvPr/>
          </p:nvSpPr>
          <p:spPr>
            <a:xfrm>
              <a:off x="6121361" y="1145018"/>
              <a:ext cx="847636" cy="8480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01600" dir="21540000" sx="106000" sy="106000" algn="l" rotWithShape="0">
                <a:schemeClr val="tx2">
                  <a:lumMod val="60000"/>
                  <a:lumOff val="4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pPr algn="ctr"/>
              <a:endParaRPr lang="en-IN"/>
            </a:p>
          </p:txBody>
        </p:sp>
        <p:pic>
          <p:nvPicPr>
            <p:cNvPr id="89" name="Picture 2" descr="Gear Icon And Cloud Image Illustration Royalty Free Cliparts, Vectors, And  Stock Illustration. Image 98078093.">
              <a:extLst>
                <a:ext uri="{FF2B5EF4-FFF2-40B4-BE49-F238E27FC236}">
                  <a16:creationId xmlns:a16="http://schemas.microsoft.com/office/drawing/2014/main" id="{90692057-8245-4555-B4EB-51DC95DC2E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75" t="23580" r="20600" b="22590"/>
            <a:stretch/>
          </p:blipFill>
          <p:spPr bwMode="auto">
            <a:xfrm>
              <a:off x="6276071" y="1304686"/>
              <a:ext cx="538215" cy="482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1" name="Group 110"/>
          <p:cNvGrpSpPr/>
          <p:nvPr/>
        </p:nvGrpSpPr>
        <p:grpSpPr>
          <a:xfrm>
            <a:off x="7640707" y="2934774"/>
            <a:ext cx="847636" cy="848053"/>
            <a:chOff x="7669007" y="3002878"/>
            <a:chExt cx="847636" cy="84805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97C9A93-4116-4751-98DD-871D26136F4E}"/>
                </a:ext>
              </a:extLst>
            </p:cNvPr>
            <p:cNvSpPr/>
            <p:nvPr/>
          </p:nvSpPr>
          <p:spPr>
            <a:xfrm>
              <a:off x="7669007" y="3002878"/>
              <a:ext cx="847636" cy="8480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01600" dir="21540000" sx="106000" sy="106000" algn="l" rotWithShape="0">
                <a:schemeClr val="tx2">
                  <a:lumMod val="60000"/>
                  <a:lumOff val="4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pPr algn="ctr"/>
              <a:endParaRPr lang="en-IN"/>
            </a:p>
          </p:txBody>
        </p:sp>
        <p:pic>
          <p:nvPicPr>
            <p:cNvPr id="90" name="Picture 2" descr="Gear Icon And Cloud Image Illustration Royalty Free Cliparts, Vectors, And  Stock Illustration. Image 98078093.">
              <a:extLst>
                <a:ext uri="{FF2B5EF4-FFF2-40B4-BE49-F238E27FC236}">
                  <a16:creationId xmlns:a16="http://schemas.microsoft.com/office/drawing/2014/main" id="{24E6B0C4-2513-4D28-8879-D615B8BABD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75" t="23580" r="20600" b="22590"/>
            <a:stretch/>
          </p:blipFill>
          <p:spPr bwMode="auto">
            <a:xfrm>
              <a:off x="7824224" y="3168422"/>
              <a:ext cx="538215" cy="482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7" name="Group 96"/>
          <p:cNvGrpSpPr/>
          <p:nvPr/>
        </p:nvGrpSpPr>
        <p:grpSpPr>
          <a:xfrm>
            <a:off x="2295679" y="1121959"/>
            <a:ext cx="847636" cy="848053"/>
            <a:chOff x="2295679" y="1121959"/>
            <a:chExt cx="847636" cy="848053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551C127-D0D1-4E73-A2F5-B42A9EEA376C}"/>
                </a:ext>
              </a:extLst>
            </p:cNvPr>
            <p:cNvSpPr/>
            <p:nvPr/>
          </p:nvSpPr>
          <p:spPr>
            <a:xfrm>
              <a:off x="2295679" y="1121959"/>
              <a:ext cx="847636" cy="8480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01600" dir="21540000" sx="106000" sy="106000" algn="l" rotWithShape="0">
                <a:schemeClr val="tx2">
                  <a:lumMod val="60000"/>
                  <a:lumOff val="4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pPr algn="ctr"/>
              <a:endParaRPr lang="en-IN"/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BEF0F5D3-AB13-4427-8DC5-65B9C3780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6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10502" y="1317133"/>
              <a:ext cx="451828" cy="451828"/>
            </a:xfrm>
            <a:prstGeom prst="rect">
              <a:avLst/>
            </a:prstGeom>
            <a:noFill/>
          </p:spPr>
        </p:pic>
      </p:grpSp>
      <p:grpSp>
        <p:nvGrpSpPr>
          <p:cNvPr id="112" name="Group 111"/>
          <p:cNvGrpSpPr/>
          <p:nvPr/>
        </p:nvGrpSpPr>
        <p:grpSpPr>
          <a:xfrm>
            <a:off x="3030685" y="4820568"/>
            <a:ext cx="847636" cy="848053"/>
            <a:chOff x="3260599" y="4783526"/>
            <a:chExt cx="847636" cy="848053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52BECC3-9B81-428C-B990-78D63DAD42F3}"/>
                </a:ext>
              </a:extLst>
            </p:cNvPr>
            <p:cNvSpPr/>
            <p:nvPr/>
          </p:nvSpPr>
          <p:spPr>
            <a:xfrm>
              <a:off x="3260599" y="4783526"/>
              <a:ext cx="847636" cy="8480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01600" dir="21540000" sx="106000" sy="106000" algn="l" rotWithShape="0">
                <a:schemeClr val="tx2">
                  <a:lumMod val="60000"/>
                  <a:lumOff val="4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pPr algn="ctr"/>
              <a:endParaRPr lang="en-IN"/>
            </a:p>
          </p:txBody>
        </p:sp>
        <p:pic>
          <p:nvPicPr>
            <p:cNvPr id="92" name="Picture 6" descr="Cloud Computing Ai Vector SVG Icon - PNG Repo Free PNG Icons">
              <a:extLst>
                <a:ext uri="{FF2B5EF4-FFF2-40B4-BE49-F238E27FC236}">
                  <a16:creationId xmlns:a16="http://schemas.microsoft.com/office/drawing/2014/main" id="{CFED684A-E335-4720-8F6E-A5D3BE0BA3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13" y="4945899"/>
              <a:ext cx="533036" cy="533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91FFCBA1-874D-429A-98C8-90C627454C6E}"/>
              </a:ext>
            </a:extLst>
          </p:cNvPr>
          <p:cNvSpPr txBox="1"/>
          <p:nvPr/>
        </p:nvSpPr>
        <p:spPr>
          <a:xfrm>
            <a:off x="3459211" y="2698773"/>
            <a:ext cx="2374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highlight>
                  <a:srgbClr val="DC9B4B"/>
                </a:highlight>
              </a:rPr>
              <a:t>2nd evaluation cycle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3B7E39E-9841-4032-A289-B2560E10A814}"/>
              </a:ext>
            </a:extLst>
          </p:cNvPr>
          <p:cNvSpPr txBox="1"/>
          <p:nvPr/>
        </p:nvSpPr>
        <p:spPr>
          <a:xfrm>
            <a:off x="5480307" y="6409627"/>
            <a:ext cx="3418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algn="ctr">
              <a:defRPr sz="1400" b="1">
                <a:solidFill>
                  <a:schemeClr val="bg1"/>
                </a:solidFill>
                <a:highlight>
                  <a:srgbClr val="144767"/>
                </a:highlight>
              </a:defRPr>
            </a:lvl1pPr>
          </a:lstStyle>
          <a:p>
            <a:r>
              <a:rPr lang="en-GB" dirty="0">
                <a:highlight>
                  <a:srgbClr val="DC9B4B"/>
                </a:highlight>
              </a:rPr>
              <a:t>3rd and final evaluation cycle</a:t>
            </a:r>
          </a:p>
        </p:txBody>
      </p:sp>
      <p:sp>
        <p:nvSpPr>
          <p:cNvPr id="95" name="Title 3">
            <a:extLst>
              <a:ext uri="{FF2B5EF4-FFF2-40B4-BE49-F238E27FC236}">
                <a16:creationId xmlns:a16="http://schemas.microsoft.com/office/drawing/2014/main" id="{FD7852A6-D6DF-4EE3-B268-DA0546EEAC56}"/>
              </a:ext>
            </a:extLst>
          </p:cNvPr>
          <p:cNvSpPr txBox="1">
            <a:spLocks/>
          </p:cNvSpPr>
          <p:nvPr/>
        </p:nvSpPr>
        <p:spPr>
          <a:xfrm>
            <a:off x="825423" y="184835"/>
            <a:ext cx="2657239" cy="711201"/>
          </a:xfrm>
          <a:prstGeom prst="rect">
            <a:avLst/>
          </a:prstGeom>
        </p:spPr>
        <p:txBody>
          <a:bodyPr/>
          <a:lstStyle>
            <a:defPPr>
              <a:defRPr lang="el-GR"/>
            </a:defPPr>
            <a:lvl1pPr>
              <a:spcBef>
                <a:spcPct val="0"/>
              </a:spcBef>
              <a:buNone/>
              <a:defRPr sz="3600" b="1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144767"/>
                </a:solidFill>
              </a:rPr>
              <a:t>Roadmap</a:t>
            </a:r>
            <a:endParaRPr lang="en-GB" dirty="0">
              <a:solidFill>
                <a:srgbClr val="144767"/>
              </a:solidFill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4345230" y="1078559"/>
            <a:ext cx="847636" cy="848053"/>
            <a:chOff x="4373126" y="1161648"/>
            <a:chExt cx="847636" cy="848053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26D94411-814D-4DD3-BFB2-FE62A7A29F58}"/>
                </a:ext>
              </a:extLst>
            </p:cNvPr>
            <p:cNvSpPr/>
            <p:nvPr/>
          </p:nvSpPr>
          <p:spPr>
            <a:xfrm>
              <a:off x="4373126" y="1161648"/>
              <a:ext cx="847636" cy="8480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01600" dir="21540000" sx="106000" sy="106000" algn="l" rotWithShape="0">
                <a:schemeClr val="tx2">
                  <a:lumMod val="60000"/>
                  <a:lumOff val="4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pPr algn="ctr"/>
              <a:endParaRPr lang="en-IN"/>
            </a:p>
          </p:txBody>
        </p:sp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90A60DED-8D76-494C-B169-2E7F8F89B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5569" t="5910" r="4975" b="7066"/>
            <a:stretch/>
          </p:blipFill>
          <p:spPr>
            <a:xfrm>
              <a:off x="4600381" y="1380698"/>
              <a:ext cx="424052" cy="412516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215" y="2984388"/>
            <a:ext cx="810770" cy="7620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90" y="4805158"/>
            <a:ext cx="762002" cy="8077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519" y="2943319"/>
            <a:ext cx="762002" cy="8717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823" y="4829828"/>
            <a:ext cx="807722" cy="762002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192" y="1135654"/>
            <a:ext cx="762002" cy="807722"/>
          </a:xfrm>
          <a:prstGeom prst="rect">
            <a:avLst/>
          </a:prstGeom>
        </p:spPr>
      </p:pic>
      <p:sp>
        <p:nvSpPr>
          <p:cNvPr id="113" name="TextBox 112"/>
          <p:cNvSpPr txBox="1"/>
          <p:nvPr/>
        </p:nvSpPr>
        <p:spPr>
          <a:xfrm>
            <a:off x="8857055" y="139466"/>
            <a:ext cx="1390124" cy="24622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000" i="1" dirty="0">
                <a:solidFill>
                  <a:srgbClr val="DC9B4B"/>
                </a:solidFill>
              </a:rPr>
              <a:t>*M: Project month</a:t>
            </a:r>
            <a:endParaRPr lang="el-GR" sz="1000" i="1">
              <a:solidFill>
                <a:srgbClr val="DC9B4B"/>
              </a:solidFill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35860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C14627-5344-C0C3-1A71-E3728B817D43}"/>
              </a:ext>
            </a:extLst>
          </p:cNvPr>
          <p:cNvSpPr/>
          <p:nvPr/>
        </p:nvSpPr>
        <p:spPr>
          <a:xfrm>
            <a:off x="0" y="3973537"/>
            <a:ext cx="12192000" cy="1782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/>
              <a:t>https://callisto-h2020.eu/</a:t>
            </a:r>
            <a:endParaRPr lang="el-G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6886AF-08D3-4B27-B5F2-C20FF3FB58D5}"/>
              </a:ext>
            </a:extLst>
          </p:cNvPr>
          <p:cNvSpPr txBox="1"/>
          <p:nvPr/>
        </p:nvSpPr>
        <p:spPr>
          <a:xfrm>
            <a:off x="4878354" y="2463048"/>
            <a:ext cx="243529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Thank you!</a:t>
            </a:r>
            <a:endParaRPr lang="en-ID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716" y="588481"/>
            <a:ext cx="1874567" cy="1874567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361479"/>
              </p:ext>
            </p:extLst>
          </p:nvPr>
        </p:nvGraphicFramePr>
        <p:xfrm>
          <a:off x="710870" y="6164355"/>
          <a:ext cx="752171" cy="510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2819160" imgH="1914245" progId="Acrobat.Document.DC">
                  <p:embed/>
                </p:oleObj>
              </mc:Choice>
              <mc:Fallback>
                <p:oleObj name="Acrobat Document" r:id="rId3" imgW="2819160" imgH="1914245" progId="Acrobat.Document.DC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0870" y="6164355"/>
                        <a:ext cx="752171" cy="510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F6886AF-08D3-4B27-B5F2-C20FF3FB58D5}"/>
              </a:ext>
            </a:extLst>
          </p:cNvPr>
          <p:cNvSpPr txBox="1"/>
          <p:nvPr/>
        </p:nvSpPr>
        <p:spPr>
          <a:xfrm>
            <a:off x="1235655" y="6296626"/>
            <a:ext cx="10548178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This project has received funding from the European Union's Horizon 2020 research and innovation </a:t>
            </a:r>
            <a:r>
              <a:rPr lang="en-US" sz="10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programme</a:t>
            </a:r>
            <a:r>
              <a:rPr lang="en-US" sz="1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under grant agreement No 101004152.</a:t>
            </a:r>
            <a:endParaRPr lang="en-ID" sz="10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92028" y="3126583"/>
            <a:ext cx="5407943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l-GR"/>
            </a:defPPr>
            <a:lvl1pPr algn="ctr">
              <a:defRPr sz="1200" b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z="1600" dirty="0">
                <a:cs typeface="Arial"/>
              </a:rPr>
              <a:t>You can contact us at </a:t>
            </a:r>
            <a:r>
              <a:rPr lang="en-US" sz="1600" u="sng" dirty="0"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info@callisto-h2020.eu</a:t>
            </a:r>
            <a:r>
              <a:rPr lang="en-US" sz="1600" dirty="0">
                <a:cs typeface="Arial"/>
              </a:rPr>
              <a:t> </a:t>
            </a:r>
            <a:endParaRPr lang="el-GR" sz="1600">
              <a:ea typeface="Verdan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75180" y="588481"/>
            <a:ext cx="1991076" cy="10310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l-GR"/>
            </a:defPPr>
            <a:lvl1pPr algn="ctr">
              <a:defRPr sz="1200" b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algn="l"/>
            <a:r>
              <a:rPr lang="en-US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@CALLISTO_H2020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@callisto-h2020.eu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callisto-h2020.eu</a:t>
            </a:r>
            <a:endParaRPr lang="en-US">
              <a:ea typeface="Verdan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87F29D-9A31-4733-A3EB-9BFA50B35457}"/>
              </a:ext>
            </a:extLst>
          </p:cNvPr>
          <p:cNvSpPr txBox="1"/>
          <p:nvPr/>
        </p:nvSpPr>
        <p:spPr>
          <a:xfrm flipH="1">
            <a:off x="996349" y="4286749"/>
            <a:ext cx="2968945" cy="11630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l-GR"/>
            </a:defPPr>
            <a:lvl1pPr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b="0" dirty="0">
                <a:solidFill>
                  <a:srgbClr val="144767"/>
                </a:solidFill>
                <a:latin typeface="+mj-lt"/>
                <a:cs typeface="Arial"/>
              </a:rPr>
              <a:t>Eliana Li Santi</a:t>
            </a:r>
            <a:endParaRPr lang="en-US" b="0" dirty="0">
              <a:solidFill>
                <a:srgbClr val="144767"/>
              </a:solidFill>
              <a:latin typeface="+mj-lt"/>
              <a:ea typeface="Verdana"/>
              <a:cs typeface="Arial"/>
            </a:endParaRPr>
          </a:p>
          <a:p>
            <a:pPr algn="ctr">
              <a:lnSpc>
                <a:spcPct val="150000"/>
              </a:lnSpc>
            </a:pPr>
            <a:r>
              <a:rPr lang="en-US" b="0" dirty="0">
                <a:solidFill>
                  <a:srgbClr val="144767"/>
                </a:solidFill>
                <a:latin typeface="+mj-lt"/>
                <a:cs typeface="Arial"/>
              </a:rPr>
              <a:t>Project Coordinator</a:t>
            </a:r>
            <a:endParaRPr lang="en-US" b="0" dirty="0">
              <a:solidFill>
                <a:srgbClr val="144767"/>
              </a:solidFill>
              <a:latin typeface="+mj-lt"/>
              <a:ea typeface="Verdana"/>
              <a:cs typeface="Arial"/>
            </a:endParaRPr>
          </a:p>
          <a:p>
            <a:pPr algn="ctr">
              <a:lnSpc>
                <a:spcPct val="150000"/>
              </a:lnSpc>
            </a:pPr>
            <a:r>
              <a:rPr lang="en-US" b="0" dirty="0">
                <a:solidFill>
                  <a:srgbClr val="144767"/>
                </a:solidFill>
                <a:latin typeface="+mj-lt"/>
                <a:cs typeface="Arial"/>
              </a:rPr>
              <a:t>(SERCO)</a:t>
            </a:r>
            <a:endParaRPr lang="en-US" b="0" dirty="0">
              <a:solidFill>
                <a:srgbClr val="144767"/>
              </a:solidFill>
              <a:latin typeface="+mj-lt"/>
              <a:ea typeface="Verdana"/>
              <a:cs typeface="Arial"/>
            </a:endParaRPr>
          </a:p>
          <a:p>
            <a:pPr algn="ctr">
              <a:lnSpc>
                <a:spcPct val="150000"/>
              </a:lnSpc>
            </a:pPr>
            <a:r>
              <a:rPr lang="en-US" sz="1100" b="0" dirty="0">
                <a:solidFill>
                  <a:srgbClr val="144767"/>
                </a:solidFill>
                <a:latin typeface="+mj-lt"/>
                <a:cs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eliana.lisanti@serco.com</a:t>
            </a:r>
            <a:endParaRPr lang="en-US" sz="1100" b="0" dirty="0">
              <a:solidFill>
                <a:srgbClr val="144767"/>
              </a:solidFill>
              <a:latin typeface="+mj-lt"/>
              <a:ea typeface="Verdana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91B082-84F7-464A-A1D7-483155761531}"/>
              </a:ext>
            </a:extLst>
          </p:cNvPr>
          <p:cNvSpPr txBox="1"/>
          <p:nvPr/>
        </p:nvSpPr>
        <p:spPr>
          <a:xfrm flipH="1">
            <a:off x="4539408" y="4283512"/>
            <a:ext cx="3384551" cy="11630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l-GR"/>
            </a:defPPr>
            <a:lvl1pPr algn="ctr">
              <a:defRPr sz="1200" b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>
                <a:solidFill>
                  <a:srgbClr val="144767"/>
                </a:solidFill>
                <a:cs typeface="Arial"/>
              </a:rPr>
              <a:t>Stefanos </a:t>
            </a:r>
            <a:r>
              <a:rPr lang="en-US" dirty="0" err="1">
                <a:solidFill>
                  <a:srgbClr val="144767"/>
                </a:solidFill>
                <a:cs typeface="Arial"/>
              </a:rPr>
              <a:t>Vrochidis</a:t>
            </a:r>
            <a:endParaRPr lang="en-US" dirty="0" err="1">
              <a:solidFill>
                <a:srgbClr val="144767"/>
              </a:solidFill>
              <a:ea typeface="Verdana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144767"/>
                </a:solidFill>
                <a:cs typeface="Arial"/>
              </a:rPr>
              <a:t>Scientific and Technical Manager</a:t>
            </a:r>
            <a:endParaRPr lang="en-US">
              <a:solidFill>
                <a:srgbClr val="144767"/>
              </a:solidFill>
              <a:ea typeface="Verdana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144767"/>
                </a:solidFill>
                <a:cs typeface="Arial"/>
              </a:rPr>
              <a:t>(CERTH)</a:t>
            </a:r>
            <a:endParaRPr lang="en-US" dirty="0">
              <a:solidFill>
                <a:srgbClr val="144767"/>
              </a:solidFill>
              <a:ea typeface="Verdana"/>
            </a:endParaRP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144767"/>
                </a:solidFill>
                <a:cs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stefanos@iti.gr</a:t>
            </a:r>
            <a:endParaRPr lang="en-US" sz="1100">
              <a:solidFill>
                <a:srgbClr val="144767"/>
              </a:solidFill>
              <a:ea typeface="Verdana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91B082-84F7-464A-A1D7-483155761531}"/>
              </a:ext>
            </a:extLst>
          </p:cNvPr>
          <p:cNvSpPr txBox="1"/>
          <p:nvPr/>
        </p:nvSpPr>
        <p:spPr>
          <a:xfrm flipH="1">
            <a:off x="8491777" y="4283512"/>
            <a:ext cx="2457073" cy="11430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l-GR"/>
            </a:defPPr>
            <a:lvl1pPr algn="ctr">
              <a:defRPr sz="1200" b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>
                <a:solidFill>
                  <a:srgbClr val="144767"/>
                </a:solidFill>
                <a:cs typeface="Arial"/>
              </a:rPr>
              <a:t>Anastasios Karakostas</a:t>
            </a:r>
            <a:endParaRPr lang="el-GR" dirty="0">
              <a:solidFill>
                <a:srgbClr val="144767"/>
              </a:solidFill>
              <a:ea typeface="Verdana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144767"/>
                </a:solidFill>
                <a:cs typeface="Arial"/>
              </a:rPr>
              <a:t>Innovation Manager</a:t>
            </a:r>
            <a:endParaRPr lang="en-US" dirty="0">
              <a:solidFill>
                <a:srgbClr val="144767"/>
              </a:solidFill>
              <a:ea typeface="Verdana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144767"/>
                </a:solidFill>
                <a:cs typeface="Arial"/>
              </a:rPr>
              <a:t>(DRAXIS)</a:t>
            </a:r>
            <a:endParaRPr lang="el-GR" dirty="0">
              <a:solidFill>
                <a:srgbClr val="144767"/>
              </a:solidFill>
              <a:ea typeface="Verdana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144767"/>
                </a:solidFill>
                <a:cs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akarakos@draxis.gr</a:t>
            </a:r>
            <a:endParaRPr lang="en-US" sz="1100">
              <a:solidFill>
                <a:srgbClr val="144767"/>
              </a:solidFill>
              <a:ea typeface="Verdana"/>
              <a:cs typeface="Arial"/>
            </a:endParaRPr>
          </a:p>
        </p:txBody>
      </p:sp>
      <p:pic>
        <p:nvPicPr>
          <p:cNvPr id="1026" name="Picture 2" descr="Twitter - Free social media icons">
            <a:extLst>
              <a:ext uri="{FF2B5EF4-FFF2-40B4-BE49-F238E27FC236}">
                <a16:creationId xmlns:a16="http://schemas.microsoft.com/office/drawing/2014/main" id="{6B106613-E365-466A-782A-8FF074BC5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061" y="639130"/>
            <a:ext cx="219426" cy="21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inkedin Icon Square transparent PNG - StickPNG">
            <a:extLst>
              <a:ext uri="{FF2B5EF4-FFF2-40B4-BE49-F238E27FC236}">
                <a16:creationId xmlns:a16="http://schemas.microsoft.com/office/drawing/2014/main" id="{7CA8B52E-B2ED-0556-CC5B-780B6D575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061" y="992075"/>
            <a:ext cx="219426" cy="21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A logo of a cloud with text&#10;&#10;Description automatically generated">
            <a:extLst>
              <a:ext uri="{FF2B5EF4-FFF2-40B4-BE49-F238E27FC236}">
                <a16:creationId xmlns:a16="http://schemas.microsoft.com/office/drawing/2014/main" id="{FAB105CE-3204-C94F-E573-6FA1539D954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67258" y="1356503"/>
            <a:ext cx="216380" cy="20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8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DB699D7-C605-454D-B2EA-922F14E615A8}"/>
              </a:ext>
            </a:extLst>
          </p:cNvPr>
          <p:cNvSpPr txBox="1"/>
          <p:nvPr/>
        </p:nvSpPr>
        <p:spPr>
          <a:xfrm>
            <a:off x="6895638" y="3153155"/>
            <a:ext cx="2461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/>
            <a:endParaRPr lang="en-GB" sz="1400" dirty="0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993B0763-4D97-4BDF-B332-F2DDA2182C15}"/>
              </a:ext>
            </a:extLst>
          </p:cNvPr>
          <p:cNvSpPr txBox="1">
            <a:spLocks/>
          </p:cNvSpPr>
          <p:nvPr/>
        </p:nvSpPr>
        <p:spPr>
          <a:xfrm>
            <a:off x="789596" y="185561"/>
            <a:ext cx="9514895" cy="76490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l-GR"/>
            </a:defPPr>
            <a:lvl1pPr>
              <a:spcBef>
                <a:spcPct val="0"/>
              </a:spcBef>
              <a:buNone/>
              <a:defRPr sz="3600" b="1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144767"/>
                </a:solidFill>
                <a:latin typeface="+mj-lt"/>
                <a:ea typeface="Verdana"/>
                <a:cs typeface="Arial"/>
              </a:rPr>
              <a:t>The Challenge</a:t>
            </a:r>
            <a:endParaRPr lang="en-GB" dirty="0">
              <a:solidFill>
                <a:srgbClr val="144767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8108" y="1207936"/>
            <a:ext cx="10158709" cy="1492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700" dirty="0">
                <a:solidFill>
                  <a:srgbClr val="144767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Europe’s sustainable economic growth and societal wellbeing can benefit incredibly from the exploitation of Earth Observation (EO) data. Even though many sectors could profit from them, accessing and </a:t>
            </a:r>
            <a:r>
              <a:rPr lang="en-US" sz="1700" dirty="0" err="1">
                <a:solidFill>
                  <a:srgbClr val="144767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utilising</a:t>
            </a:r>
            <a:r>
              <a:rPr lang="en-US" sz="1700" dirty="0">
                <a:solidFill>
                  <a:srgbClr val="144767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EO data </a:t>
            </a:r>
            <a:r>
              <a:rPr lang="en-GB" sz="1700" dirty="0">
                <a:solidFill>
                  <a:srgbClr val="144767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is not an easy task. Examples of such sectors constitute ones </a:t>
            </a:r>
            <a:r>
              <a:rPr lang="en-US" sz="1700" dirty="0">
                <a:solidFill>
                  <a:srgbClr val="144767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relevant to policymaking, water management, journalism and border security.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58108" y="3049896"/>
            <a:ext cx="8966751" cy="2784480"/>
            <a:chOff x="789676" y="2632240"/>
            <a:chExt cx="8966751" cy="2784480"/>
          </a:xfrm>
        </p:grpSpPr>
        <p:sp>
          <p:nvSpPr>
            <p:cNvPr id="2" name="TextBox 1"/>
            <p:cNvSpPr txBox="1"/>
            <p:nvPr/>
          </p:nvSpPr>
          <p:spPr>
            <a:xfrm>
              <a:off x="789676" y="2632240"/>
              <a:ext cx="5997255" cy="278448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u="sng" dirty="0">
                  <a:solidFill>
                    <a:srgbClr val="144767"/>
                  </a:solidFill>
                  <a:ea typeface="Calibri" panose="020F0502020204030204" pitchFamily="34" charset="0"/>
                  <a:cs typeface="Times New Roman"/>
                </a:rPr>
                <a:t>Barriers in using of EO data</a:t>
              </a:r>
              <a:r>
                <a:rPr lang="el-GR" u="sng" dirty="0">
                  <a:solidFill>
                    <a:srgbClr val="144767"/>
                  </a:solidFill>
                  <a:ea typeface="Calibri" panose="020F0502020204030204" pitchFamily="34" charset="0"/>
                  <a:cs typeface="Times New Roman"/>
                </a:rPr>
                <a:t> </a:t>
              </a:r>
              <a:r>
                <a:rPr lang="en-US" u="sng" dirty="0">
                  <a:solidFill>
                    <a:srgbClr val="144767"/>
                  </a:solidFill>
                  <a:ea typeface="Calibri" panose="020F0502020204030204" pitchFamily="34" charset="0"/>
                  <a:cs typeface="Times New Roman"/>
                </a:rPr>
                <a:t>in different sector</a:t>
              </a:r>
              <a:endParaRPr lang="en-US" u="sng" dirty="0">
                <a:solidFill>
                  <a:srgbClr val="144767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85750" indent="-285750" algn="just">
                <a:lnSpc>
                  <a:spcPct val="150000"/>
                </a:lnSpc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en-US" dirty="0">
                  <a:solidFill>
                    <a:srgbClr val="144767"/>
                  </a:solidFill>
                  <a:ea typeface="Calibri" panose="020F0502020204030204" pitchFamily="34" charset="0"/>
                  <a:cs typeface="Times New Roman"/>
                </a:rPr>
                <a:t>Vast amount of data</a:t>
              </a:r>
            </a:p>
            <a:p>
              <a:pPr marL="285750" indent="-285750" algn="just">
                <a:lnSpc>
                  <a:spcPct val="150000"/>
                </a:lnSpc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en-US" dirty="0">
                  <a:solidFill>
                    <a:srgbClr val="144767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Heterogeneity </a:t>
              </a: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endParaRPr lang="en-US" sz="500" dirty="0">
                <a:solidFill>
                  <a:srgbClr val="144767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85750" indent="-285750" algn="just">
                <a:lnSpc>
                  <a:spcPct val="150000"/>
                </a:lnSpc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en-US" dirty="0">
                  <a:solidFill>
                    <a:srgbClr val="144767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Difficult accessibility</a:t>
              </a:r>
            </a:p>
            <a:p>
              <a:pPr marL="285750" indent="-285750"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en-US" dirty="0">
                  <a:solidFill>
                    <a:srgbClr val="144767"/>
                  </a:solidFill>
                  <a:ea typeface="Calibri" panose="020F0502020204030204" pitchFamily="34" charset="0"/>
                  <a:cs typeface="Times New Roman"/>
                </a:rPr>
                <a:t>Necessity of experts to </a:t>
              </a:r>
              <a:br>
                <a:rPr lang="en-US" dirty="0">
                  <a:solidFill>
                    <a:srgbClr val="144767"/>
                  </a:solidFill>
                  <a:ea typeface="Calibri" panose="020F0502020204030204" pitchFamily="34" charset="0"/>
                  <a:cs typeface="Times New Roman"/>
                </a:rPr>
              </a:br>
              <a:r>
                <a:rPr lang="en-US" dirty="0">
                  <a:solidFill>
                    <a:srgbClr val="144767"/>
                  </a:solidFill>
                  <a:ea typeface="Calibri" panose="020F0502020204030204" pitchFamily="34" charset="0"/>
                  <a:cs typeface="Times New Roman"/>
                </a:rPr>
                <a:t>use and interpret them</a:t>
              </a:r>
              <a:endParaRPr lang="el-GR" dirty="0">
                <a:solidFill>
                  <a:srgbClr val="144767"/>
                </a:solidFill>
                <a:ea typeface="Calibri" panose="020F0502020204030204" pitchFamily="34" charset="0"/>
                <a:cs typeface="Times New Roman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442469" y="3058117"/>
              <a:ext cx="4799601" cy="92333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dirty="0">
                  <a:solidFill>
                    <a:srgbClr val="144767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practical problems in using EO data</a:t>
              </a:r>
            </a:p>
            <a:p>
              <a:pPr marL="285750" indent="-285750">
                <a:buFont typeface="Wingdings"/>
                <a:buChar char="§"/>
              </a:pPr>
              <a:r>
                <a:rPr lang="en-US" dirty="0">
                  <a:solidFill>
                    <a:srgbClr val="144767"/>
                  </a:solidFill>
                  <a:ea typeface="Calibri" panose="020F0502020204030204" pitchFamily="34" charset="0"/>
                  <a:cs typeface="Times New Roman"/>
                </a:rPr>
                <a:t>time consuming</a:t>
              </a:r>
            </a:p>
            <a:p>
              <a:pPr marL="285750" indent="-285750">
                <a:buFont typeface="Wingdings"/>
                <a:buChar char="§"/>
              </a:pPr>
              <a:r>
                <a:rPr lang="en-US" dirty="0">
                  <a:solidFill>
                    <a:srgbClr val="144767"/>
                  </a:solidFill>
                  <a:ea typeface="Calibri" panose="020F0502020204030204" pitchFamily="34" charset="0"/>
                  <a:cs typeface="Times New Roman"/>
                </a:rPr>
                <a:t>higher costs</a:t>
              </a:r>
            </a:p>
          </p:txBody>
        </p:sp>
        <p:sp>
          <p:nvSpPr>
            <p:cNvPr id="5" name="Right Brace 4"/>
            <p:cNvSpPr/>
            <p:nvPr/>
          </p:nvSpPr>
          <p:spPr>
            <a:xfrm>
              <a:off x="3827182" y="3153155"/>
              <a:ext cx="382397" cy="727716"/>
            </a:xfrm>
            <a:prstGeom prst="rightBrace">
              <a:avLst/>
            </a:prstGeom>
            <a:ln w="19050">
              <a:solidFill>
                <a:srgbClr val="1447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rgbClr val="144767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41450" y="4600867"/>
              <a:ext cx="4714977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dirty="0">
                  <a:solidFill>
                    <a:srgbClr val="144767"/>
                  </a:solidFill>
                  <a:ea typeface="Calibri" panose="020F0502020204030204" pitchFamily="34" charset="0"/>
                  <a:cs typeface="Times New Roman"/>
                </a:rPr>
                <a:t>special knowledge &amp; skills required</a:t>
              </a:r>
            </a:p>
          </p:txBody>
        </p:sp>
        <p:sp>
          <p:nvSpPr>
            <p:cNvPr id="13" name="Right Brace 12"/>
            <p:cNvSpPr/>
            <p:nvPr/>
          </p:nvSpPr>
          <p:spPr>
            <a:xfrm>
              <a:off x="4527452" y="4279685"/>
              <a:ext cx="382397" cy="986507"/>
            </a:xfrm>
            <a:prstGeom prst="rightBrace">
              <a:avLst/>
            </a:prstGeom>
            <a:ln w="19050">
              <a:solidFill>
                <a:srgbClr val="1447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rgbClr val="14476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7209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F12D13-5653-4DA9-9FF1-538C23CAFFBB}"/>
              </a:ext>
            </a:extLst>
          </p:cNvPr>
          <p:cNvSpPr txBox="1">
            <a:spLocks/>
          </p:cNvSpPr>
          <p:nvPr/>
        </p:nvSpPr>
        <p:spPr>
          <a:xfrm>
            <a:off x="797842" y="138958"/>
            <a:ext cx="3774158" cy="711201"/>
          </a:xfrm>
          <a:prstGeom prst="rect">
            <a:avLst/>
          </a:prstGeom>
        </p:spPr>
        <p:txBody>
          <a:bodyPr/>
          <a:lstStyle>
            <a:defPPr>
              <a:defRPr lang="el-GR"/>
            </a:defPPr>
            <a:lvl1pPr>
              <a:spcBef>
                <a:spcPct val="0"/>
              </a:spcBef>
              <a:buNone/>
              <a:defRPr sz="3600" b="1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defRPr>
            </a:lvl1pPr>
          </a:lstStyle>
          <a:p>
            <a:r>
              <a:rPr lang="en-GB" dirty="0">
                <a:solidFill>
                  <a:srgbClr val="144767"/>
                </a:solidFill>
              </a:rPr>
              <a:t>Project Facts</a:t>
            </a:r>
          </a:p>
        </p:txBody>
      </p:sp>
      <p:cxnSp>
        <p:nvCxnSpPr>
          <p:cNvPr id="23" name="Google Shape;81;p2"/>
          <p:cNvCxnSpPr/>
          <p:nvPr/>
        </p:nvCxnSpPr>
        <p:spPr>
          <a:xfrm>
            <a:off x="544552" y="1966729"/>
            <a:ext cx="9981317" cy="0"/>
          </a:xfrm>
          <a:prstGeom prst="straightConnector1">
            <a:avLst/>
          </a:prstGeom>
          <a:noFill/>
          <a:ln w="9525" cap="flat" cmpd="sng">
            <a:solidFill>
              <a:srgbClr val="E45728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" name="Group 1"/>
          <p:cNvGrpSpPr/>
          <p:nvPr/>
        </p:nvGrpSpPr>
        <p:grpSpPr>
          <a:xfrm>
            <a:off x="525478" y="1337595"/>
            <a:ext cx="10026095" cy="4513645"/>
            <a:chOff x="525478" y="1337595"/>
            <a:chExt cx="10026095" cy="4513645"/>
          </a:xfrm>
        </p:grpSpPr>
        <p:pic>
          <p:nvPicPr>
            <p:cNvPr id="17" name="Google Shape;74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753648" y="3620498"/>
              <a:ext cx="1229835" cy="406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75;p2"/>
            <p:cNvPicPr preferRelativeResize="0"/>
            <p:nvPr/>
          </p:nvPicPr>
          <p:blipFill rotWithShape="1">
            <a:blip r:embed="rId3">
              <a:alphaModFix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530428" y="1415823"/>
              <a:ext cx="442061" cy="44206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9" name="Google Shape;76;p2"/>
            <p:cNvCxnSpPr/>
            <p:nvPr/>
          </p:nvCxnSpPr>
          <p:spPr>
            <a:xfrm>
              <a:off x="544552" y="3301858"/>
              <a:ext cx="9981317" cy="0"/>
            </a:xfrm>
            <a:prstGeom prst="straightConnector1">
              <a:avLst/>
            </a:prstGeom>
            <a:noFill/>
            <a:ln w="9525" cap="flat" cmpd="sng">
              <a:solidFill>
                <a:srgbClr val="E4572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0" name="Google Shape;77;p2"/>
            <p:cNvSpPr/>
            <p:nvPr/>
          </p:nvSpPr>
          <p:spPr>
            <a:xfrm>
              <a:off x="1135766" y="1337595"/>
              <a:ext cx="9390103" cy="5077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ctr" anchorCtr="0">
              <a:sp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dirty="0">
                  <a:solidFill>
                    <a:srgbClr val="144767"/>
                  </a:solidFill>
                  <a:latin typeface="Verdana"/>
                  <a:ea typeface="Verdana"/>
                  <a:cs typeface="Verdana"/>
                  <a:sym typeface="Verdana"/>
                </a:rPr>
                <a:t>CALLISTO </a:t>
              </a:r>
              <a:r>
                <a:rPr lang="en-US" sz="1500" dirty="0">
                  <a:solidFill>
                    <a:srgbClr val="144767"/>
                  </a:solidFill>
                  <a:latin typeface="Verdana"/>
                  <a:ea typeface="Verdana"/>
                  <a:cs typeface="Verdana"/>
                  <a:sym typeface="Verdana"/>
                </a:rPr>
                <a:t>- “Copernicus Artificial Intelligence (AI) Services and data fusion with other distributed data sources and processing at the edge to support DIAS and HPC infrastructures”</a:t>
              </a:r>
              <a:endParaRPr sz="1500" dirty="0">
                <a:solidFill>
                  <a:srgbClr val="144767"/>
                </a:solidFill>
              </a:endParaRPr>
            </a:p>
          </p:txBody>
        </p:sp>
        <p:sp>
          <p:nvSpPr>
            <p:cNvPr id="21" name="Google Shape;78;p2"/>
            <p:cNvSpPr/>
            <p:nvPr/>
          </p:nvSpPr>
          <p:spPr>
            <a:xfrm>
              <a:off x="1135766" y="2247071"/>
              <a:ext cx="9186903" cy="7847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ctr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dirty="0">
                  <a:solidFill>
                    <a:schemeClr val="bg1"/>
                  </a:solidFill>
                  <a:highlight>
                    <a:srgbClr val="144767"/>
                  </a:highlight>
                  <a:latin typeface="Verdana"/>
                  <a:ea typeface="Verdana"/>
                  <a:cs typeface="Verdana"/>
                  <a:sym typeface="Verdana"/>
                </a:rPr>
                <a:t>Research and Innovation Action</a:t>
              </a:r>
              <a:endParaRPr sz="1500" dirty="0">
                <a:solidFill>
                  <a:schemeClr val="bg1"/>
                </a:solidFill>
                <a:highlight>
                  <a:srgbClr val="144767"/>
                </a:highlight>
              </a:endParaRP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dirty="0">
                  <a:solidFill>
                    <a:srgbClr val="144767"/>
                  </a:solidFill>
                  <a:latin typeface="Verdana"/>
                  <a:ea typeface="Verdana"/>
                  <a:cs typeface="Verdana"/>
                  <a:sym typeface="Verdana"/>
                </a:rPr>
                <a:t>Call H2020-SPACE-2020</a:t>
              </a:r>
              <a:endParaRPr sz="1500" dirty="0">
                <a:solidFill>
                  <a:srgbClr val="144767"/>
                </a:solidFill>
              </a:endParaRP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dirty="0">
                  <a:solidFill>
                    <a:srgbClr val="144767"/>
                  </a:solidFill>
                  <a:latin typeface="Verdana"/>
                  <a:ea typeface="Verdana"/>
                  <a:cs typeface="Verdana"/>
                  <a:sym typeface="Verdana"/>
                </a:rPr>
                <a:t>Topic: </a:t>
              </a:r>
              <a:r>
                <a:rPr lang="en-US" sz="1500" b="1" dirty="0">
                  <a:solidFill>
                    <a:srgbClr val="144767"/>
                  </a:solidFill>
                  <a:latin typeface="Verdana"/>
                  <a:ea typeface="Verdana"/>
                  <a:cs typeface="Verdana"/>
                  <a:sym typeface="Verdana"/>
                </a:rPr>
                <a:t>“Big data technologies and Artificial Intelligence for Copernicus”</a:t>
              </a:r>
              <a:endParaRPr sz="1500" dirty="0">
                <a:solidFill>
                  <a:srgbClr val="144767"/>
                </a:solidFill>
              </a:endParaRPr>
            </a:p>
          </p:txBody>
        </p:sp>
        <p:sp>
          <p:nvSpPr>
            <p:cNvPr id="22" name="Google Shape;80;p2"/>
            <p:cNvSpPr txBox="1"/>
            <p:nvPr/>
          </p:nvSpPr>
          <p:spPr>
            <a:xfrm>
              <a:off x="1130816" y="3630426"/>
              <a:ext cx="2074473" cy="323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dirty="0">
                  <a:solidFill>
                    <a:schemeClr val="bg1"/>
                  </a:solidFill>
                  <a:highlight>
                    <a:srgbClr val="144767"/>
                  </a:highlight>
                  <a:latin typeface="+mj-lt"/>
                  <a:ea typeface="Verdana"/>
                  <a:cs typeface="Verdana"/>
                  <a:sym typeface="Verdana"/>
                </a:rPr>
                <a:t>Coordinator</a:t>
              </a:r>
              <a:endParaRPr sz="1500" dirty="0">
                <a:solidFill>
                  <a:schemeClr val="bg1"/>
                </a:solidFill>
                <a:highlight>
                  <a:srgbClr val="144767"/>
                </a:highlight>
                <a:latin typeface="+mj-lt"/>
                <a:ea typeface="Verdana"/>
                <a:cs typeface="Verdana"/>
                <a:sym typeface="Verdana"/>
              </a:endParaRPr>
            </a:p>
          </p:txBody>
        </p:sp>
        <p:cxnSp>
          <p:nvCxnSpPr>
            <p:cNvPr id="24" name="Google Shape;82;p2"/>
            <p:cNvCxnSpPr/>
            <p:nvPr/>
          </p:nvCxnSpPr>
          <p:spPr>
            <a:xfrm>
              <a:off x="544552" y="4316984"/>
              <a:ext cx="9981317" cy="0"/>
            </a:xfrm>
            <a:prstGeom prst="straightConnector1">
              <a:avLst/>
            </a:prstGeom>
            <a:noFill/>
            <a:ln w="9525" cap="flat" cmpd="sng">
              <a:solidFill>
                <a:srgbClr val="E4572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25" name="Google Shape;83;p2"/>
            <p:cNvPicPr preferRelativeResize="0"/>
            <p:nvPr/>
          </p:nvPicPr>
          <p:blipFill rotWithShape="1">
            <a:blip r:embed="rId3">
              <a:alphaModFix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525478" y="2418435"/>
              <a:ext cx="442061" cy="4420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84;p2"/>
            <p:cNvPicPr preferRelativeResize="0"/>
            <p:nvPr/>
          </p:nvPicPr>
          <p:blipFill rotWithShape="1">
            <a:blip r:embed="rId3">
              <a:alphaModFix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525478" y="3585300"/>
              <a:ext cx="442061" cy="4420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Google Shape;86;p2"/>
            <p:cNvSpPr txBox="1"/>
            <p:nvPr/>
          </p:nvSpPr>
          <p:spPr>
            <a:xfrm>
              <a:off x="1121625" y="4627616"/>
              <a:ext cx="7583839" cy="323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>
                <a:defRPr lang="el-GR"/>
              </a:defPPr>
              <a:lvl1pPr marR="0" lvl="0" indent="0">
                <a:spcBef>
                  <a:spcPts val="0"/>
                </a:spcBef>
                <a:spcAft>
                  <a:spcPts val="0"/>
                </a:spcAft>
                <a:buNone/>
                <a:defRPr sz="1500">
                  <a:solidFill>
                    <a:schemeClr val="bg1"/>
                  </a:solidFill>
                  <a:highlight>
                    <a:srgbClr val="144767"/>
                  </a:highlight>
                  <a:latin typeface="+mj-lt"/>
                  <a:ea typeface="Verdana"/>
                  <a:cs typeface="Verdana"/>
                </a:defRPr>
              </a:lvl1pPr>
            </a:lstStyle>
            <a:p>
              <a:r>
                <a:rPr lang="en-US" dirty="0">
                  <a:sym typeface="Verdana"/>
                </a:rPr>
                <a:t>Duration: 01/01/2021 – 31/12/2023 (36 months)</a:t>
              </a:r>
              <a:endParaRPr dirty="0">
                <a:sym typeface="Verdana"/>
              </a:endParaRPr>
            </a:p>
          </p:txBody>
        </p:sp>
        <p:pic>
          <p:nvPicPr>
            <p:cNvPr id="29" name="Google Shape;84;p2"/>
            <p:cNvPicPr preferRelativeResize="0"/>
            <p:nvPr/>
          </p:nvPicPr>
          <p:blipFill rotWithShape="1">
            <a:blip r:embed="rId3">
              <a:alphaModFix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525478" y="4581318"/>
              <a:ext cx="442061" cy="44206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0" name="Google Shape;82;p2"/>
            <p:cNvCxnSpPr/>
            <p:nvPr/>
          </p:nvCxnSpPr>
          <p:spPr>
            <a:xfrm>
              <a:off x="570256" y="5209216"/>
              <a:ext cx="9981317" cy="0"/>
            </a:xfrm>
            <a:prstGeom prst="straightConnector1">
              <a:avLst/>
            </a:prstGeom>
            <a:noFill/>
            <a:ln w="9525" cap="flat" cmpd="sng">
              <a:solidFill>
                <a:srgbClr val="E4572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1" name="Google Shape;86;p2"/>
            <p:cNvSpPr txBox="1"/>
            <p:nvPr/>
          </p:nvSpPr>
          <p:spPr>
            <a:xfrm>
              <a:off x="1143301" y="5480189"/>
              <a:ext cx="3362358" cy="3000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>
                <a:defRPr lang="el-GR"/>
              </a:defPPr>
              <a:lvl1pPr marR="0" lvl="0" indent="0">
                <a:spcBef>
                  <a:spcPts val="0"/>
                </a:spcBef>
                <a:spcAft>
                  <a:spcPts val="0"/>
                </a:spcAft>
                <a:buNone/>
                <a:defRPr sz="1500">
                  <a:solidFill>
                    <a:schemeClr val="bg1"/>
                  </a:solidFill>
                  <a:highlight>
                    <a:srgbClr val="144767"/>
                  </a:highlight>
                  <a:latin typeface="+mj-lt"/>
                  <a:ea typeface="Verdana"/>
                  <a:cs typeface="Verdana"/>
                </a:defRPr>
              </a:lvl1pPr>
            </a:lstStyle>
            <a:p>
              <a:r>
                <a:rPr lang="en-IN" dirty="0"/>
                <a:t>Grant Amount: 3,999,953.75 €</a:t>
              </a:r>
            </a:p>
          </p:txBody>
        </p:sp>
        <p:pic>
          <p:nvPicPr>
            <p:cNvPr id="32" name="Google Shape;84;p2"/>
            <p:cNvPicPr preferRelativeResize="0"/>
            <p:nvPr/>
          </p:nvPicPr>
          <p:blipFill rotWithShape="1">
            <a:blip r:embed="rId3">
              <a:alphaModFix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525478" y="5409179"/>
              <a:ext cx="442061" cy="44206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38270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47" y="1441456"/>
            <a:ext cx="5399100" cy="39750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3399" y="1441456"/>
            <a:ext cx="4795424" cy="2608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>
                <a:solidFill>
                  <a:srgbClr val="144767"/>
                </a:solidFill>
              </a:rPr>
              <a:t>CALLISTO </a:t>
            </a:r>
            <a:r>
              <a:rPr lang="en-US" sz="1500" dirty="0" err="1">
                <a:solidFill>
                  <a:srgbClr val="144767"/>
                </a:solidFill>
              </a:rPr>
              <a:t>utilises</a:t>
            </a:r>
            <a:r>
              <a:rPr lang="en-US" sz="1500" dirty="0">
                <a:solidFill>
                  <a:srgbClr val="144767"/>
                </a:solidFill>
              </a:rPr>
              <a:t> Machine Learning &amp; Data Fusion technologies to combine Earth Observation data from ONDA DIAS with data from heterogeneous distributed sources (crowdsourced data, UAV videos, data from in-situ sensors).</a:t>
            </a:r>
          </a:p>
          <a:p>
            <a:endParaRPr lang="en-US" sz="1500" dirty="0">
              <a:solidFill>
                <a:srgbClr val="144767"/>
              </a:solidFill>
            </a:endParaRPr>
          </a:p>
          <a:p>
            <a:r>
              <a:rPr lang="en-US" sz="1500" dirty="0">
                <a:solidFill>
                  <a:srgbClr val="144767"/>
                </a:solidFill>
              </a:rPr>
              <a:t>The outcomes are served to the public in interactive interfaces, and mobile and Mixed Reality apps.</a:t>
            </a:r>
            <a:endParaRPr lang="el-GR" sz="1500" dirty="0">
              <a:solidFill>
                <a:srgbClr val="14476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0683" y="4165834"/>
            <a:ext cx="4671236" cy="1200329"/>
          </a:xfrm>
          <a:prstGeom prst="rect">
            <a:avLst/>
          </a:prstGeom>
          <a:solidFill>
            <a:srgbClr val="144767"/>
          </a:solidFill>
          <a:ln>
            <a:solidFill>
              <a:srgbClr val="144767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CALLISTO aims to bridge the gap between </a:t>
            </a:r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DIAS</a:t>
            </a:r>
            <a:r>
              <a:rPr lang="en-US" dirty="0">
                <a:solidFill>
                  <a:schemeClr val="bg1"/>
                </a:solidFill>
              </a:rPr>
              <a:t> providers and data end-users through dedicated Artificial Intelligence solutions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993B0763-4D97-4BDF-B332-F2DDA2182C15}"/>
              </a:ext>
            </a:extLst>
          </p:cNvPr>
          <p:cNvSpPr txBox="1">
            <a:spLocks/>
          </p:cNvSpPr>
          <p:nvPr/>
        </p:nvSpPr>
        <p:spPr>
          <a:xfrm>
            <a:off x="782822" y="153495"/>
            <a:ext cx="9514895" cy="764905"/>
          </a:xfrm>
          <a:prstGeom prst="rect">
            <a:avLst/>
          </a:prstGeom>
        </p:spPr>
        <p:txBody>
          <a:bodyPr/>
          <a:lstStyle>
            <a:defPPr>
              <a:defRPr lang="el-GR"/>
            </a:defPPr>
            <a:lvl1pPr>
              <a:spcBef>
                <a:spcPct val="0"/>
              </a:spcBef>
              <a:buNone/>
              <a:defRPr sz="3600" b="1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defRPr>
            </a:lvl1pPr>
          </a:lstStyle>
          <a:p>
            <a:pPr algn="ctr"/>
            <a:r>
              <a:rPr lang="en-US" dirty="0">
                <a:solidFill>
                  <a:srgbClr val="144767"/>
                </a:solidFill>
                <a:latin typeface="+mj-lt"/>
              </a:rPr>
              <a:t>The CALLISTO solution</a:t>
            </a:r>
            <a:endParaRPr lang="en-GB" dirty="0">
              <a:solidFill>
                <a:srgbClr val="14476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9093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EC8046-12E2-4D94-9672-9B54EBFDF49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1" b="7388"/>
          <a:stretch>
            <a:fillRect/>
          </a:stretch>
        </p:blipFill>
        <p:spPr bwMode="auto">
          <a:xfrm>
            <a:off x="842955" y="1884792"/>
            <a:ext cx="3352800" cy="28030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3AFAEA9-B5F1-495E-9BE3-3821BDEF9C2A}"/>
              </a:ext>
            </a:extLst>
          </p:cNvPr>
          <p:cNvCxnSpPr>
            <a:cxnSpLocks/>
          </p:cNvCxnSpPr>
          <p:nvPr/>
        </p:nvCxnSpPr>
        <p:spPr>
          <a:xfrm flipV="1">
            <a:off x="5258564" y="2399482"/>
            <a:ext cx="5248290" cy="1"/>
          </a:xfrm>
          <a:prstGeom prst="line">
            <a:avLst/>
          </a:prstGeom>
          <a:ln>
            <a:solidFill>
              <a:srgbClr val="E457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BD5AC4-DB65-463A-BDF3-734A886BAEEC}"/>
              </a:ext>
            </a:extLst>
          </p:cNvPr>
          <p:cNvCxnSpPr>
            <a:cxnSpLocks/>
          </p:cNvCxnSpPr>
          <p:nvPr/>
        </p:nvCxnSpPr>
        <p:spPr>
          <a:xfrm>
            <a:off x="5289636" y="3761778"/>
            <a:ext cx="5267789" cy="0"/>
          </a:xfrm>
          <a:prstGeom prst="line">
            <a:avLst/>
          </a:prstGeom>
          <a:ln>
            <a:solidFill>
              <a:srgbClr val="E457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1">
            <a:extLst>
              <a:ext uri="{FF2B5EF4-FFF2-40B4-BE49-F238E27FC236}">
                <a16:creationId xmlns:a16="http://schemas.microsoft.com/office/drawing/2014/main" id="{EE4B0297-2507-489E-8257-83C707E6C382}"/>
              </a:ext>
            </a:extLst>
          </p:cNvPr>
          <p:cNvSpPr>
            <a:spLocks noEditPoints="1"/>
          </p:cNvSpPr>
          <p:nvPr/>
        </p:nvSpPr>
        <p:spPr bwMode="auto">
          <a:xfrm>
            <a:off x="6049399" y="1726516"/>
            <a:ext cx="218914" cy="158283"/>
          </a:xfrm>
          <a:custGeom>
            <a:avLst/>
            <a:gdLst>
              <a:gd name="T0" fmla="*/ 1491 w 1536"/>
              <a:gd name="T1" fmla="*/ 180 h 1350"/>
              <a:gd name="T2" fmla="*/ 1491 w 1536"/>
              <a:gd name="T3" fmla="*/ 180 h 1350"/>
              <a:gd name="T4" fmla="*/ 1083 w 1536"/>
              <a:gd name="T5" fmla="*/ 180 h 1350"/>
              <a:gd name="T6" fmla="*/ 1083 w 1536"/>
              <a:gd name="T7" fmla="*/ 135 h 1350"/>
              <a:gd name="T8" fmla="*/ 948 w 1536"/>
              <a:gd name="T9" fmla="*/ 0 h 1350"/>
              <a:gd name="T10" fmla="*/ 588 w 1536"/>
              <a:gd name="T11" fmla="*/ 0 h 1350"/>
              <a:gd name="T12" fmla="*/ 453 w 1536"/>
              <a:gd name="T13" fmla="*/ 135 h 1350"/>
              <a:gd name="T14" fmla="*/ 453 w 1536"/>
              <a:gd name="T15" fmla="*/ 180 h 1350"/>
              <a:gd name="T16" fmla="*/ 45 w 1536"/>
              <a:gd name="T17" fmla="*/ 180 h 1350"/>
              <a:gd name="T18" fmla="*/ 0 w 1536"/>
              <a:gd name="T19" fmla="*/ 225 h 1350"/>
              <a:gd name="T20" fmla="*/ 0 w 1536"/>
              <a:gd name="T21" fmla="*/ 1215 h 1350"/>
              <a:gd name="T22" fmla="*/ 135 w 1536"/>
              <a:gd name="T23" fmla="*/ 1350 h 1350"/>
              <a:gd name="T24" fmla="*/ 1401 w 1536"/>
              <a:gd name="T25" fmla="*/ 1350 h 1350"/>
              <a:gd name="T26" fmla="*/ 1536 w 1536"/>
              <a:gd name="T27" fmla="*/ 1215 h 1350"/>
              <a:gd name="T28" fmla="*/ 1536 w 1536"/>
              <a:gd name="T29" fmla="*/ 226 h 1350"/>
              <a:gd name="T30" fmla="*/ 1536 w 1536"/>
              <a:gd name="T31" fmla="*/ 226 h 1350"/>
              <a:gd name="T32" fmla="*/ 1491 w 1536"/>
              <a:gd name="T33" fmla="*/ 180 h 1350"/>
              <a:gd name="T34" fmla="*/ 543 w 1536"/>
              <a:gd name="T35" fmla="*/ 135 h 1350"/>
              <a:gd name="T36" fmla="*/ 588 w 1536"/>
              <a:gd name="T37" fmla="*/ 90 h 1350"/>
              <a:gd name="T38" fmla="*/ 948 w 1536"/>
              <a:gd name="T39" fmla="*/ 90 h 1350"/>
              <a:gd name="T40" fmla="*/ 993 w 1536"/>
              <a:gd name="T41" fmla="*/ 135 h 1350"/>
              <a:gd name="T42" fmla="*/ 993 w 1536"/>
              <a:gd name="T43" fmla="*/ 180 h 1350"/>
              <a:gd name="T44" fmla="*/ 543 w 1536"/>
              <a:gd name="T45" fmla="*/ 180 h 1350"/>
              <a:gd name="T46" fmla="*/ 543 w 1536"/>
              <a:gd name="T47" fmla="*/ 135 h 1350"/>
              <a:gd name="T48" fmla="*/ 1429 w 1536"/>
              <a:gd name="T49" fmla="*/ 270 h 1350"/>
              <a:gd name="T50" fmla="*/ 1289 w 1536"/>
              <a:gd name="T51" fmla="*/ 689 h 1350"/>
              <a:gd name="T52" fmla="*/ 1246 w 1536"/>
              <a:gd name="T53" fmla="*/ 720 h 1350"/>
              <a:gd name="T54" fmla="*/ 993 w 1536"/>
              <a:gd name="T55" fmla="*/ 720 h 1350"/>
              <a:gd name="T56" fmla="*/ 993 w 1536"/>
              <a:gd name="T57" fmla="*/ 675 h 1350"/>
              <a:gd name="T58" fmla="*/ 948 w 1536"/>
              <a:gd name="T59" fmla="*/ 630 h 1350"/>
              <a:gd name="T60" fmla="*/ 588 w 1536"/>
              <a:gd name="T61" fmla="*/ 630 h 1350"/>
              <a:gd name="T62" fmla="*/ 543 w 1536"/>
              <a:gd name="T63" fmla="*/ 675 h 1350"/>
              <a:gd name="T64" fmla="*/ 543 w 1536"/>
              <a:gd name="T65" fmla="*/ 720 h 1350"/>
              <a:gd name="T66" fmla="*/ 290 w 1536"/>
              <a:gd name="T67" fmla="*/ 720 h 1350"/>
              <a:gd name="T68" fmla="*/ 247 w 1536"/>
              <a:gd name="T69" fmla="*/ 689 h 1350"/>
              <a:gd name="T70" fmla="*/ 107 w 1536"/>
              <a:gd name="T71" fmla="*/ 270 h 1350"/>
              <a:gd name="T72" fmla="*/ 1429 w 1536"/>
              <a:gd name="T73" fmla="*/ 270 h 1350"/>
              <a:gd name="T74" fmla="*/ 903 w 1536"/>
              <a:gd name="T75" fmla="*/ 720 h 1350"/>
              <a:gd name="T76" fmla="*/ 903 w 1536"/>
              <a:gd name="T77" fmla="*/ 810 h 1350"/>
              <a:gd name="T78" fmla="*/ 633 w 1536"/>
              <a:gd name="T79" fmla="*/ 810 h 1350"/>
              <a:gd name="T80" fmla="*/ 633 w 1536"/>
              <a:gd name="T81" fmla="*/ 720 h 1350"/>
              <a:gd name="T82" fmla="*/ 903 w 1536"/>
              <a:gd name="T83" fmla="*/ 720 h 1350"/>
              <a:gd name="T84" fmla="*/ 1446 w 1536"/>
              <a:gd name="T85" fmla="*/ 1215 h 1350"/>
              <a:gd name="T86" fmla="*/ 1401 w 1536"/>
              <a:gd name="T87" fmla="*/ 1260 h 1350"/>
              <a:gd name="T88" fmla="*/ 135 w 1536"/>
              <a:gd name="T89" fmla="*/ 1260 h 1350"/>
              <a:gd name="T90" fmla="*/ 90 w 1536"/>
              <a:gd name="T91" fmla="*/ 1215 h 1350"/>
              <a:gd name="T92" fmla="*/ 90 w 1536"/>
              <a:gd name="T93" fmla="*/ 502 h 1350"/>
              <a:gd name="T94" fmla="*/ 162 w 1536"/>
              <a:gd name="T95" fmla="*/ 718 h 1350"/>
              <a:gd name="T96" fmla="*/ 290 w 1536"/>
              <a:gd name="T97" fmla="*/ 810 h 1350"/>
              <a:gd name="T98" fmla="*/ 543 w 1536"/>
              <a:gd name="T99" fmla="*/ 810 h 1350"/>
              <a:gd name="T100" fmla="*/ 543 w 1536"/>
              <a:gd name="T101" fmla="*/ 855 h 1350"/>
              <a:gd name="T102" fmla="*/ 588 w 1536"/>
              <a:gd name="T103" fmla="*/ 900 h 1350"/>
              <a:gd name="T104" fmla="*/ 948 w 1536"/>
              <a:gd name="T105" fmla="*/ 900 h 1350"/>
              <a:gd name="T106" fmla="*/ 993 w 1536"/>
              <a:gd name="T107" fmla="*/ 855 h 1350"/>
              <a:gd name="T108" fmla="*/ 993 w 1536"/>
              <a:gd name="T109" fmla="*/ 810 h 1350"/>
              <a:gd name="T110" fmla="*/ 1246 w 1536"/>
              <a:gd name="T111" fmla="*/ 810 h 1350"/>
              <a:gd name="T112" fmla="*/ 1374 w 1536"/>
              <a:gd name="T113" fmla="*/ 718 h 1350"/>
              <a:gd name="T114" fmla="*/ 1446 w 1536"/>
              <a:gd name="T115" fmla="*/ 502 h 1350"/>
              <a:gd name="T116" fmla="*/ 1446 w 1536"/>
              <a:gd name="T117" fmla="*/ 1215 h 1350"/>
              <a:gd name="T118" fmla="*/ 1446 w 1536"/>
              <a:gd name="T119" fmla="*/ 1215 h 1350"/>
              <a:gd name="T120" fmla="*/ 1446 w 1536"/>
              <a:gd name="T121" fmla="*/ 1215 h 1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36" h="1350">
                <a:moveTo>
                  <a:pt x="1491" y="180"/>
                </a:moveTo>
                <a:cubicBezTo>
                  <a:pt x="1491" y="180"/>
                  <a:pt x="1491" y="180"/>
                  <a:pt x="1491" y="180"/>
                </a:cubicBezTo>
                <a:cubicBezTo>
                  <a:pt x="1083" y="180"/>
                  <a:pt x="1083" y="180"/>
                  <a:pt x="1083" y="180"/>
                </a:cubicBezTo>
                <a:cubicBezTo>
                  <a:pt x="1083" y="135"/>
                  <a:pt x="1083" y="135"/>
                  <a:pt x="1083" y="135"/>
                </a:cubicBezTo>
                <a:cubicBezTo>
                  <a:pt x="1083" y="61"/>
                  <a:pt x="1022" y="0"/>
                  <a:pt x="948" y="0"/>
                </a:cubicBezTo>
                <a:cubicBezTo>
                  <a:pt x="588" y="0"/>
                  <a:pt x="588" y="0"/>
                  <a:pt x="588" y="0"/>
                </a:cubicBezTo>
                <a:cubicBezTo>
                  <a:pt x="514" y="0"/>
                  <a:pt x="453" y="61"/>
                  <a:pt x="453" y="135"/>
                </a:cubicBezTo>
                <a:cubicBezTo>
                  <a:pt x="453" y="180"/>
                  <a:pt x="453" y="180"/>
                  <a:pt x="453" y="180"/>
                </a:cubicBezTo>
                <a:cubicBezTo>
                  <a:pt x="45" y="180"/>
                  <a:pt x="45" y="180"/>
                  <a:pt x="45" y="180"/>
                </a:cubicBezTo>
                <a:cubicBezTo>
                  <a:pt x="20" y="180"/>
                  <a:pt x="0" y="201"/>
                  <a:pt x="0" y="225"/>
                </a:cubicBezTo>
                <a:cubicBezTo>
                  <a:pt x="0" y="1215"/>
                  <a:pt x="0" y="1215"/>
                  <a:pt x="0" y="1215"/>
                </a:cubicBezTo>
                <a:cubicBezTo>
                  <a:pt x="0" y="1289"/>
                  <a:pt x="61" y="1350"/>
                  <a:pt x="135" y="1350"/>
                </a:cubicBezTo>
                <a:cubicBezTo>
                  <a:pt x="1401" y="1350"/>
                  <a:pt x="1401" y="1350"/>
                  <a:pt x="1401" y="1350"/>
                </a:cubicBezTo>
                <a:cubicBezTo>
                  <a:pt x="1475" y="1350"/>
                  <a:pt x="1536" y="1289"/>
                  <a:pt x="1536" y="1215"/>
                </a:cubicBezTo>
                <a:cubicBezTo>
                  <a:pt x="1536" y="226"/>
                  <a:pt x="1536" y="226"/>
                  <a:pt x="1536" y="226"/>
                </a:cubicBezTo>
                <a:cubicBezTo>
                  <a:pt x="1536" y="226"/>
                  <a:pt x="1536" y="226"/>
                  <a:pt x="1536" y="226"/>
                </a:cubicBezTo>
                <a:cubicBezTo>
                  <a:pt x="1534" y="196"/>
                  <a:pt x="1516" y="180"/>
                  <a:pt x="1491" y="180"/>
                </a:cubicBezTo>
                <a:close/>
                <a:moveTo>
                  <a:pt x="543" y="135"/>
                </a:moveTo>
                <a:cubicBezTo>
                  <a:pt x="543" y="110"/>
                  <a:pt x="563" y="90"/>
                  <a:pt x="588" y="90"/>
                </a:cubicBezTo>
                <a:cubicBezTo>
                  <a:pt x="948" y="90"/>
                  <a:pt x="948" y="90"/>
                  <a:pt x="948" y="90"/>
                </a:cubicBezTo>
                <a:cubicBezTo>
                  <a:pt x="973" y="90"/>
                  <a:pt x="993" y="110"/>
                  <a:pt x="993" y="135"/>
                </a:cubicBezTo>
                <a:cubicBezTo>
                  <a:pt x="993" y="180"/>
                  <a:pt x="993" y="180"/>
                  <a:pt x="993" y="180"/>
                </a:cubicBezTo>
                <a:cubicBezTo>
                  <a:pt x="543" y="180"/>
                  <a:pt x="543" y="180"/>
                  <a:pt x="543" y="180"/>
                </a:cubicBezTo>
                <a:lnTo>
                  <a:pt x="543" y="135"/>
                </a:lnTo>
                <a:close/>
                <a:moveTo>
                  <a:pt x="1429" y="270"/>
                </a:moveTo>
                <a:cubicBezTo>
                  <a:pt x="1289" y="689"/>
                  <a:pt x="1289" y="689"/>
                  <a:pt x="1289" y="689"/>
                </a:cubicBezTo>
                <a:cubicBezTo>
                  <a:pt x="1283" y="708"/>
                  <a:pt x="1266" y="720"/>
                  <a:pt x="1246" y="720"/>
                </a:cubicBezTo>
                <a:cubicBezTo>
                  <a:pt x="993" y="720"/>
                  <a:pt x="993" y="720"/>
                  <a:pt x="993" y="720"/>
                </a:cubicBezTo>
                <a:cubicBezTo>
                  <a:pt x="993" y="675"/>
                  <a:pt x="993" y="675"/>
                  <a:pt x="993" y="675"/>
                </a:cubicBezTo>
                <a:cubicBezTo>
                  <a:pt x="993" y="650"/>
                  <a:pt x="973" y="630"/>
                  <a:pt x="948" y="630"/>
                </a:cubicBezTo>
                <a:cubicBezTo>
                  <a:pt x="588" y="630"/>
                  <a:pt x="588" y="630"/>
                  <a:pt x="588" y="630"/>
                </a:cubicBezTo>
                <a:cubicBezTo>
                  <a:pt x="563" y="630"/>
                  <a:pt x="543" y="650"/>
                  <a:pt x="543" y="675"/>
                </a:cubicBezTo>
                <a:cubicBezTo>
                  <a:pt x="543" y="720"/>
                  <a:pt x="543" y="720"/>
                  <a:pt x="543" y="720"/>
                </a:cubicBezTo>
                <a:cubicBezTo>
                  <a:pt x="290" y="720"/>
                  <a:pt x="290" y="720"/>
                  <a:pt x="290" y="720"/>
                </a:cubicBezTo>
                <a:cubicBezTo>
                  <a:pt x="270" y="720"/>
                  <a:pt x="253" y="708"/>
                  <a:pt x="247" y="689"/>
                </a:cubicBezTo>
                <a:cubicBezTo>
                  <a:pt x="107" y="270"/>
                  <a:pt x="107" y="270"/>
                  <a:pt x="107" y="270"/>
                </a:cubicBezTo>
                <a:lnTo>
                  <a:pt x="1429" y="270"/>
                </a:lnTo>
                <a:close/>
                <a:moveTo>
                  <a:pt x="903" y="720"/>
                </a:moveTo>
                <a:cubicBezTo>
                  <a:pt x="903" y="810"/>
                  <a:pt x="903" y="810"/>
                  <a:pt x="903" y="810"/>
                </a:cubicBezTo>
                <a:cubicBezTo>
                  <a:pt x="633" y="810"/>
                  <a:pt x="633" y="810"/>
                  <a:pt x="633" y="810"/>
                </a:cubicBezTo>
                <a:cubicBezTo>
                  <a:pt x="633" y="720"/>
                  <a:pt x="633" y="720"/>
                  <a:pt x="633" y="720"/>
                </a:cubicBezTo>
                <a:lnTo>
                  <a:pt x="903" y="720"/>
                </a:lnTo>
                <a:close/>
                <a:moveTo>
                  <a:pt x="1446" y="1215"/>
                </a:moveTo>
                <a:cubicBezTo>
                  <a:pt x="1446" y="1240"/>
                  <a:pt x="1426" y="1260"/>
                  <a:pt x="1401" y="1260"/>
                </a:cubicBezTo>
                <a:cubicBezTo>
                  <a:pt x="135" y="1260"/>
                  <a:pt x="135" y="1260"/>
                  <a:pt x="135" y="1260"/>
                </a:cubicBezTo>
                <a:cubicBezTo>
                  <a:pt x="110" y="1260"/>
                  <a:pt x="90" y="1240"/>
                  <a:pt x="90" y="1215"/>
                </a:cubicBezTo>
                <a:cubicBezTo>
                  <a:pt x="90" y="502"/>
                  <a:pt x="90" y="502"/>
                  <a:pt x="90" y="502"/>
                </a:cubicBezTo>
                <a:cubicBezTo>
                  <a:pt x="162" y="718"/>
                  <a:pt x="162" y="718"/>
                  <a:pt x="162" y="718"/>
                </a:cubicBezTo>
                <a:cubicBezTo>
                  <a:pt x="180" y="773"/>
                  <a:pt x="232" y="810"/>
                  <a:pt x="290" y="810"/>
                </a:cubicBezTo>
                <a:cubicBezTo>
                  <a:pt x="543" y="810"/>
                  <a:pt x="543" y="810"/>
                  <a:pt x="543" y="810"/>
                </a:cubicBezTo>
                <a:cubicBezTo>
                  <a:pt x="543" y="855"/>
                  <a:pt x="543" y="855"/>
                  <a:pt x="543" y="855"/>
                </a:cubicBezTo>
                <a:cubicBezTo>
                  <a:pt x="543" y="880"/>
                  <a:pt x="563" y="900"/>
                  <a:pt x="588" y="900"/>
                </a:cubicBezTo>
                <a:cubicBezTo>
                  <a:pt x="948" y="900"/>
                  <a:pt x="948" y="900"/>
                  <a:pt x="948" y="900"/>
                </a:cubicBezTo>
                <a:cubicBezTo>
                  <a:pt x="973" y="900"/>
                  <a:pt x="993" y="880"/>
                  <a:pt x="993" y="855"/>
                </a:cubicBezTo>
                <a:cubicBezTo>
                  <a:pt x="993" y="810"/>
                  <a:pt x="993" y="810"/>
                  <a:pt x="993" y="810"/>
                </a:cubicBezTo>
                <a:cubicBezTo>
                  <a:pt x="1246" y="810"/>
                  <a:pt x="1246" y="810"/>
                  <a:pt x="1246" y="810"/>
                </a:cubicBezTo>
                <a:cubicBezTo>
                  <a:pt x="1304" y="810"/>
                  <a:pt x="1356" y="773"/>
                  <a:pt x="1374" y="718"/>
                </a:cubicBezTo>
                <a:cubicBezTo>
                  <a:pt x="1446" y="502"/>
                  <a:pt x="1446" y="502"/>
                  <a:pt x="1446" y="502"/>
                </a:cubicBezTo>
                <a:lnTo>
                  <a:pt x="1446" y="1215"/>
                </a:lnTo>
                <a:close/>
                <a:moveTo>
                  <a:pt x="1446" y="1215"/>
                </a:moveTo>
                <a:cubicBezTo>
                  <a:pt x="1446" y="1215"/>
                  <a:pt x="1446" y="1215"/>
                  <a:pt x="1446" y="1215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400">
              <a:latin typeface="Open Sans" panose="020B0606030504020204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0EF472C-1E17-48EA-B09E-D6E3224466D6}"/>
              </a:ext>
            </a:extLst>
          </p:cNvPr>
          <p:cNvCxnSpPr>
            <a:cxnSpLocks/>
          </p:cNvCxnSpPr>
          <p:nvPr/>
        </p:nvCxnSpPr>
        <p:spPr>
          <a:xfrm>
            <a:off x="5275755" y="4735031"/>
            <a:ext cx="5295553" cy="26092"/>
          </a:xfrm>
          <a:prstGeom prst="line">
            <a:avLst/>
          </a:prstGeom>
          <a:ln>
            <a:solidFill>
              <a:srgbClr val="E457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E0B68D7-76B4-439B-9AB9-D3616323690A}"/>
              </a:ext>
            </a:extLst>
          </p:cNvPr>
          <p:cNvCxnSpPr>
            <a:cxnSpLocks/>
          </p:cNvCxnSpPr>
          <p:nvPr/>
        </p:nvCxnSpPr>
        <p:spPr>
          <a:xfrm flipV="1">
            <a:off x="4954557" y="1308420"/>
            <a:ext cx="7764" cy="4673601"/>
          </a:xfrm>
          <a:prstGeom prst="line">
            <a:avLst/>
          </a:prstGeom>
          <a:ln>
            <a:solidFill>
              <a:srgbClr val="E457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3">
            <a:extLst>
              <a:ext uri="{FF2B5EF4-FFF2-40B4-BE49-F238E27FC236}">
                <a16:creationId xmlns:a16="http://schemas.microsoft.com/office/drawing/2014/main" id="{B9D4E184-C62D-4067-9BDF-6334D7BEF857}"/>
              </a:ext>
            </a:extLst>
          </p:cNvPr>
          <p:cNvSpPr txBox="1">
            <a:spLocks/>
          </p:cNvSpPr>
          <p:nvPr/>
        </p:nvSpPr>
        <p:spPr>
          <a:xfrm>
            <a:off x="996343" y="149260"/>
            <a:ext cx="4885473" cy="711201"/>
          </a:xfrm>
          <a:prstGeom prst="rect">
            <a:avLst/>
          </a:prstGeom>
        </p:spPr>
        <p:txBody>
          <a:bodyPr/>
          <a:lstStyle>
            <a:defPPr>
              <a:defRPr lang="el-GR"/>
            </a:defPPr>
            <a:lvl1pPr>
              <a:spcBef>
                <a:spcPct val="0"/>
              </a:spcBef>
              <a:buNone/>
              <a:defRPr sz="3600" b="1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144767"/>
                </a:solidFill>
              </a:rPr>
              <a:t>CALLISTO’s Goals</a:t>
            </a:r>
            <a:endParaRPr lang="en-GB" dirty="0">
              <a:solidFill>
                <a:srgbClr val="144767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1D86696-9257-4686-8AA8-8461A46F7F0B}"/>
              </a:ext>
            </a:extLst>
          </p:cNvPr>
          <p:cNvSpPr/>
          <p:nvPr/>
        </p:nvSpPr>
        <p:spPr>
          <a:xfrm>
            <a:off x="5310575" y="1547777"/>
            <a:ext cx="5144268" cy="674031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14476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Supporting the EC Destination Earth and ESA Digital Twin Earth; bridging the gap between the DIAS providers and the end users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7ABDB67-4B91-41D3-AEDD-41E18D8FF02D}"/>
              </a:ext>
            </a:extLst>
          </p:cNvPr>
          <p:cNvSpPr/>
          <p:nvPr/>
        </p:nvSpPr>
        <p:spPr>
          <a:xfrm>
            <a:off x="5319213" y="3983322"/>
            <a:ext cx="5126992" cy="480131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14476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Enabling virtual presence and </a:t>
            </a:r>
            <a:r>
              <a:rPr lang="en-GB" sz="1400">
                <a:solidFill>
                  <a:srgbClr val="14476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situational awareness</a:t>
            </a:r>
            <a:r>
              <a:rPr lang="en-GB" sz="1400" dirty="0">
                <a:solidFill>
                  <a:srgbClr val="14476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through Virtual, Augmented and </a:t>
            </a:r>
            <a:r>
              <a:rPr lang="en-GB" sz="1400">
                <a:solidFill>
                  <a:srgbClr val="14476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Mixed Reality</a:t>
            </a:r>
            <a:endParaRPr lang="en-GB" sz="1400" dirty="0">
              <a:solidFill>
                <a:srgbClr val="144767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8EA08EE-CEA2-4208-8FAD-60F94DA05C65}"/>
              </a:ext>
            </a:extLst>
          </p:cNvPr>
          <p:cNvSpPr/>
          <p:nvPr/>
        </p:nvSpPr>
        <p:spPr>
          <a:xfrm>
            <a:off x="5310575" y="2642845"/>
            <a:ext cx="5040249" cy="867930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14476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Combining EO with crowdsourced data, videos from UAVs and in-situ data (using Machine Learning and Data Fusion); the outcomes are provided in interactive interfaces and mobile apps</a:t>
            </a:r>
            <a:endParaRPr lang="en-US" sz="1400" dirty="0">
              <a:solidFill>
                <a:srgbClr val="144767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D3A81FE-4AED-4B74-86A2-E3B6678A0D0F}"/>
              </a:ext>
            </a:extLst>
          </p:cNvPr>
          <p:cNvSpPr/>
          <p:nvPr/>
        </p:nvSpPr>
        <p:spPr>
          <a:xfrm>
            <a:off x="5327851" y="4919101"/>
            <a:ext cx="5126992" cy="674031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14476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Focusing on CAP monitoring, water quality assessment, satellite journalism and land border change detection</a:t>
            </a:r>
          </a:p>
        </p:txBody>
      </p:sp>
    </p:spTree>
    <p:extLst>
      <p:ext uri="{BB962C8B-B14F-4D97-AF65-F5344CB8AC3E}">
        <p14:creationId xmlns:p14="http://schemas.microsoft.com/office/powerpoint/2010/main" val="1514331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F2F23-74F2-4F4B-8AB7-1EFEC28F309B}"/>
              </a:ext>
            </a:extLst>
          </p:cNvPr>
          <p:cNvSpPr txBox="1">
            <a:spLocks/>
          </p:cNvSpPr>
          <p:nvPr/>
        </p:nvSpPr>
        <p:spPr>
          <a:xfrm>
            <a:off x="864162" y="185319"/>
            <a:ext cx="4192747" cy="711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gradFill flip="none" rotWithShape="1">
                  <a:gsLst>
                    <a:gs pos="56000">
                      <a:schemeClr val="bg1"/>
                    </a:gs>
                    <a:gs pos="61000">
                      <a:schemeClr val="bg1">
                        <a:lumMod val="85000"/>
                      </a:schemeClr>
                    </a:gs>
                  </a:gsLst>
                  <a:lin ang="5400000" scaled="0"/>
                  <a:tileRect/>
                </a:gra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en-IN" sz="3600" dirty="0">
                <a:solidFill>
                  <a:srgbClr val="144767"/>
                </a:solidFill>
              </a:rPr>
              <a:t>Pilot use cases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45224" y="2281035"/>
            <a:ext cx="11501552" cy="3571863"/>
            <a:chOff x="393485" y="1674369"/>
            <a:chExt cx="11501552" cy="3571863"/>
          </a:xfrm>
        </p:grpSpPr>
        <p:sp>
          <p:nvSpPr>
            <p:cNvPr id="4" name="Google Shape;136;p5"/>
            <p:cNvSpPr txBox="1"/>
            <p:nvPr/>
          </p:nvSpPr>
          <p:spPr>
            <a:xfrm>
              <a:off x="7903403" y="4187406"/>
              <a:ext cx="3637534" cy="323125"/>
            </a:xfrm>
            <a:prstGeom prst="rect">
              <a:avLst/>
            </a:prstGeom>
            <a:solidFill>
              <a:srgbClr val="1447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>
                <a:defRPr lang="el-GR"/>
              </a:defPPr>
              <a:lvl1pPr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 sz="1500" b="1">
                  <a:solidFill>
                    <a:schemeClr val="bg1"/>
                  </a:solidFill>
                  <a:latin typeface="Verdana"/>
                  <a:ea typeface="Verdana"/>
                  <a:cs typeface="Verdana"/>
                </a:defRPr>
              </a:lvl1pPr>
            </a:lstStyle>
            <a:p>
              <a:r>
                <a:rPr lang="en-US" dirty="0">
                  <a:sym typeface="Verdana"/>
                </a:rPr>
                <a:t>Land border change detection</a:t>
              </a:r>
              <a:endParaRPr dirty="0">
                <a:sym typeface="Verdana"/>
              </a:endParaRPr>
            </a:p>
          </p:txBody>
        </p:sp>
        <p:sp>
          <p:nvSpPr>
            <p:cNvPr id="5" name="Google Shape;137;p5"/>
            <p:cNvSpPr txBox="1"/>
            <p:nvPr/>
          </p:nvSpPr>
          <p:spPr>
            <a:xfrm>
              <a:off x="2114493" y="4187406"/>
              <a:ext cx="3174267" cy="323125"/>
            </a:xfrm>
            <a:prstGeom prst="rect">
              <a:avLst/>
            </a:prstGeom>
            <a:solidFill>
              <a:srgbClr val="1447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>
                <a:defRPr lang="el-GR"/>
              </a:defPPr>
              <a:lvl1pPr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 sz="1500" b="1">
                  <a:solidFill>
                    <a:schemeClr val="bg1"/>
                  </a:solidFill>
                  <a:latin typeface="Verdana"/>
                  <a:ea typeface="Verdana"/>
                  <a:cs typeface="Verdana"/>
                </a:defRPr>
              </a:lvl1pPr>
            </a:lstStyle>
            <a:p>
              <a:r>
                <a:rPr lang="en-US" dirty="0">
                  <a:sym typeface="Verdana"/>
                </a:rPr>
                <a:t>Water quality assessment</a:t>
              </a:r>
              <a:endParaRPr dirty="0">
                <a:sym typeface="Verdana"/>
              </a:endParaRPr>
            </a:p>
          </p:txBody>
        </p:sp>
        <p:sp>
          <p:nvSpPr>
            <p:cNvPr id="6" name="Google Shape;138;p5"/>
            <p:cNvSpPr txBox="1"/>
            <p:nvPr/>
          </p:nvSpPr>
          <p:spPr>
            <a:xfrm>
              <a:off x="8382782" y="1901220"/>
              <a:ext cx="2644074" cy="323125"/>
            </a:xfrm>
            <a:prstGeom prst="rect">
              <a:avLst/>
            </a:prstGeom>
            <a:solidFill>
              <a:srgbClr val="1447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>
                <a:defRPr lang="el-GR"/>
              </a:defPPr>
              <a:lvl1pPr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 sz="1500" b="1">
                  <a:solidFill>
                    <a:schemeClr val="bg1"/>
                  </a:solidFill>
                  <a:latin typeface="Verdana"/>
                  <a:ea typeface="Verdana"/>
                  <a:cs typeface="Verdana"/>
                </a:defRPr>
              </a:lvl1pPr>
            </a:lstStyle>
            <a:p>
              <a:r>
                <a:rPr lang="en-US" dirty="0">
                  <a:sym typeface="Verdana"/>
                </a:rPr>
                <a:t>Satellite Journalism</a:t>
              </a:r>
              <a:endParaRPr dirty="0">
                <a:sym typeface="Verdana"/>
              </a:endParaRPr>
            </a:p>
          </p:txBody>
        </p:sp>
        <p:sp>
          <p:nvSpPr>
            <p:cNvPr id="7" name="Google Shape;139;p5"/>
            <p:cNvSpPr txBox="1"/>
            <p:nvPr/>
          </p:nvSpPr>
          <p:spPr>
            <a:xfrm>
              <a:off x="1898739" y="1778110"/>
              <a:ext cx="3605776" cy="553957"/>
            </a:xfrm>
            <a:prstGeom prst="rect">
              <a:avLst/>
            </a:prstGeom>
            <a:solidFill>
              <a:srgbClr val="1447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dirty="0">
                  <a:solidFill>
                    <a:schemeClr val="bg1"/>
                  </a:solidFill>
                  <a:latin typeface="Verdana"/>
                  <a:ea typeface="Verdana"/>
                  <a:cs typeface="Verdana"/>
                  <a:sym typeface="Verdana"/>
                </a:rPr>
                <a:t>Common Agricultural Policy (CAP) monitoring</a:t>
              </a:r>
              <a:endParaRPr sz="15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8" name="Google Shape;140;p5"/>
            <p:cNvSpPr/>
            <p:nvPr/>
          </p:nvSpPr>
          <p:spPr>
            <a:xfrm>
              <a:off x="1661201" y="2368856"/>
              <a:ext cx="4786771" cy="4924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dirty="0">
                  <a:solidFill>
                    <a:srgbClr val="144767"/>
                  </a:solidFill>
                  <a:latin typeface="Verdana"/>
                  <a:ea typeface="Verdana"/>
                  <a:cs typeface="Verdana"/>
                  <a:sym typeface="Verdana"/>
                </a:rPr>
                <a:t>Virtual monitoring of the implementation of the Common Agricultural Policy (CAP) obligations.</a:t>
              </a:r>
              <a:endParaRPr sz="1300" dirty="0">
                <a:solidFill>
                  <a:srgbClr val="144767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9" name="Google Shape;141;p5"/>
            <p:cNvSpPr/>
            <p:nvPr/>
          </p:nvSpPr>
          <p:spPr>
            <a:xfrm>
              <a:off x="1722669" y="4532965"/>
              <a:ext cx="4593730" cy="4924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dirty="0">
                  <a:solidFill>
                    <a:srgbClr val="144767"/>
                  </a:solidFill>
                  <a:latin typeface="Verdana"/>
                  <a:ea typeface="Verdana"/>
                  <a:cs typeface="Verdana"/>
                  <a:sym typeface="Verdana"/>
                </a:rPr>
                <a:t>Virtual presence in water resources for water quality assessment using EO and in-situ data.</a:t>
              </a:r>
              <a:endParaRPr sz="1300" dirty="0">
                <a:solidFill>
                  <a:srgbClr val="144767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0" name="Google Shape;142;p5"/>
            <p:cNvSpPr/>
            <p:nvPr/>
          </p:nvSpPr>
          <p:spPr>
            <a:xfrm>
              <a:off x="7742345" y="4542854"/>
              <a:ext cx="4152692" cy="6924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144767"/>
                  </a:solidFill>
                  <a:latin typeface="Verdana"/>
                  <a:ea typeface="Verdana"/>
                  <a:cs typeface="Verdana"/>
                  <a:sym typeface="Verdana"/>
                </a:rPr>
                <a:t>Improving the existing approaches and increasing the value of the current Border Surveillance Services.</a:t>
              </a:r>
              <a:endParaRPr sz="1300">
                <a:solidFill>
                  <a:srgbClr val="144767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1" name="Google Shape;143;p5"/>
            <p:cNvSpPr/>
            <p:nvPr/>
          </p:nvSpPr>
          <p:spPr>
            <a:xfrm>
              <a:off x="7538928" y="2258274"/>
              <a:ext cx="4356109" cy="6924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dirty="0">
                  <a:solidFill>
                    <a:srgbClr val="144767"/>
                  </a:solidFill>
                  <a:latin typeface="Verdana"/>
                  <a:ea typeface="Verdana"/>
                  <a:cs typeface="Verdana"/>
                  <a:sym typeface="Verdana"/>
                </a:rPr>
                <a:t>Assessment of the reliability of the news that environmental journalists receive about pollution events.</a:t>
              </a:r>
              <a:endParaRPr sz="1300" dirty="0">
                <a:solidFill>
                  <a:srgbClr val="144767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pic>
          <p:nvPicPr>
            <p:cNvPr id="12" name="Google Shape;144;p5"/>
            <p:cNvPicPr preferRelativeResize="0"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6399" y="4122471"/>
              <a:ext cx="1060706" cy="10496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45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351451" y="1674369"/>
              <a:ext cx="990602" cy="11308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6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2733" y="4048366"/>
              <a:ext cx="990602" cy="11978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47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93485" y="1704849"/>
              <a:ext cx="1149098" cy="1069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Rectangle 15"/>
          <p:cNvSpPr/>
          <p:nvPr/>
        </p:nvSpPr>
        <p:spPr>
          <a:xfrm>
            <a:off x="975374" y="1084653"/>
            <a:ext cx="9875527" cy="431909"/>
          </a:xfrm>
          <a:prstGeom prst="rect">
            <a:avLst/>
          </a:prstGeom>
          <a:solidFill>
            <a:srgbClr val="DC9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600" dirty="0">
                <a:solidFill>
                  <a:schemeClr val="bg1"/>
                </a:solidFill>
              </a:rPr>
              <a:t>CALLISTO’s services will be pilot-tested for approximately 10 months in the following sectors: </a:t>
            </a:r>
            <a:endParaRPr lang="el-GR" sz="1600" dirty="0">
              <a:solidFill>
                <a:schemeClr val="bg1"/>
              </a:solidFill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45806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74365" y="1214487"/>
            <a:ext cx="46279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GB" sz="1400" b="1" dirty="0">
                <a:solidFill>
                  <a:schemeClr val="bg1"/>
                </a:solidFill>
                <a:highlight>
                  <a:srgbClr val="144767"/>
                </a:highlight>
              </a:rPr>
              <a:t>Scope</a:t>
            </a:r>
          </a:p>
          <a:p>
            <a:pPr fontAlgn="t"/>
            <a:r>
              <a:rPr lang="en-GB" sz="1400" dirty="0">
                <a:solidFill>
                  <a:srgbClr val="144767"/>
                </a:solidFill>
              </a:rPr>
              <a:t>Allowance of </a:t>
            </a:r>
            <a:r>
              <a:rPr lang="en-GB" sz="1400" b="1" dirty="0">
                <a:solidFill>
                  <a:srgbClr val="144767"/>
                </a:solidFill>
              </a:rPr>
              <a:t>virtual presence </a:t>
            </a:r>
            <a:r>
              <a:rPr lang="en-GB" sz="1400" dirty="0">
                <a:solidFill>
                  <a:srgbClr val="144767"/>
                </a:solidFill>
              </a:rPr>
              <a:t>for CAP obligations monitoring (CALLISTO enables targeted on-the-spot checks and evidence-based decision making)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74365" y="3024564"/>
            <a:ext cx="4627983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t"/>
            <a:r>
              <a:rPr lang="en-GB" sz="1400" b="1" dirty="0">
                <a:solidFill>
                  <a:schemeClr val="bg1"/>
                </a:solidFill>
                <a:highlight>
                  <a:srgbClr val="144767"/>
                </a:highlight>
              </a:rPr>
              <a:t>Data</a:t>
            </a:r>
          </a:p>
          <a:p>
            <a:pPr fontAlgn="t"/>
            <a:r>
              <a:rPr lang="en-GB" sz="1400" b="1" dirty="0">
                <a:solidFill>
                  <a:srgbClr val="144767"/>
                </a:solidFill>
              </a:rPr>
              <a:t>Sources: </a:t>
            </a:r>
            <a:r>
              <a:rPr lang="en-GB" sz="1400" dirty="0">
                <a:solidFill>
                  <a:srgbClr val="144767"/>
                </a:solidFill>
              </a:rPr>
              <a:t>Sentinel 1, Sentinel 2, UAV mounted sensor</a:t>
            </a:r>
          </a:p>
          <a:p>
            <a:pPr fontAlgn="t"/>
            <a:r>
              <a:rPr lang="en-GB" sz="1400" dirty="0">
                <a:solidFill>
                  <a:srgbClr val="144767"/>
                </a:solidFill>
              </a:rPr>
              <a:t>The data are interpreted using AI technologies (</a:t>
            </a:r>
            <a:r>
              <a:rPr lang="en-GB" sz="1400" i="1" dirty="0">
                <a:solidFill>
                  <a:srgbClr val="144767"/>
                </a:solidFill>
              </a:rPr>
              <a:t>deep learning </a:t>
            </a:r>
            <a:r>
              <a:rPr lang="en-GB" sz="1400" dirty="0">
                <a:solidFill>
                  <a:srgbClr val="144767"/>
                </a:solidFill>
              </a:rPr>
              <a:t>models; </a:t>
            </a:r>
            <a:r>
              <a:rPr lang="en-GB" sz="1400" i="1" dirty="0">
                <a:solidFill>
                  <a:srgbClr val="144767"/>
                </a:solidFill>
              </a:rPr>
              <a:t>inference at the edge) </a:t>
            </a:r>
            <a:r>
              <a:rPr lang="en-GB" sz="1400" dirty="0">
                <a:solidFill>
                  <a:srgbClr val="144767"/>
                </a:solidFill>
              </a:rPr>
              <a:t>and provided to stakeholders on an interactive platform and a mobile app</a:t>
            </a:r>
          </a:p>
          <a:p>
            <a:pPr fontAlgn="t"/>
            <a:endParaRPr lang="en-GB" sz="1400" dirty="0">
              <a:solidFill>
                <a:srgbClr val="144767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74366" y="4756266"/>
            <a:ext cx="4627983" cy="1169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highlight>
                  <a:srgbClr val="144767"/>
                </a:highlight>
              </a:rPr>
              <a:t>Impact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GB" sz="1400" dirty="0">
                <a:solidFill>
                  <a:srgbClr val="144767"/>
                </a:solidFill>
              </a:rPr>
              <a:t>Increase of </a:t>
            </a:r>
            <a:r>
              <a:rPr lang="en-GB" sz="1400" b="1" dirty="0">
                <a:solidFill>
                  <a:srgbClr val="144767"/>
                </a:solidFill>
              </a:rPr>
              <a:t>transparency</a:t>
            </a:r>
            <a:r>
              <a:rPr lang="el-GR" sz="1400" dirty="0">
                <a:solidFill>
                  <a:srgbClr val="144767"/>
                </a:solidFill>
              </a:rPr>
              <a:t>, </a:t>
            </a:r>
            <a:r>
              <a:rPr lang="en-US" sz="1400" b="1" dirty="0">
                <a:solidFill>
                  <a:srgbClr val="144767"/>
                </a:solidFill>
              </a:rPr>
              <a:t>efficiency</a:t>
            </a:r>
            <a:r>
              <a:rPr lang="el-GR" sz="1400" dirty="0">
                <a:solidFill>
                  <a:srgbClr val="144767"/>
                </a:solidFill>
              </a:rPr>
              <a:t> </a:t>
            </a:r>
            <a:r>
              <a:rPr lang="en-US" sz="1400" dirty="0">
                <a:solidFill>
                  <a:srgbClr val="144767"/>
                </a:solidFill>
              </a:rPr>
              <a:t>and </a:t>
            </a:r>
            <a:r>
              <a:rPr lang="en-GB" sz="1400" b="1" dirty="0">
                <a:solidFill>
                  <a:srgbClr val="144767"/>
                </a:solidFill>
              </a:rPr>
              <a:t>scalability</a:t>
            </a:r>
            <a:r>
              <a:rPr lang="en-GB" sz="1400" dirty="0">
                <a:solidFill>
                  <a:srgbClr val="144767"/>
                </a:solidFill>
              </a:rPr>
              <a:t> of the CAP inspection processes towards exhaustive monitoring and the priorities of the new CAP</a:t>
            </a:r>
            <a:endParaRPr lang="en-IN" sz="1400" dirty="0">
              <a:solidFill>
                <a:srgbClr val="144767"/>
              </a:solidFill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66AD37A-AD6B-49F8-869A-4C6F644B090A}"/>
              </a:ext>
            </a:extLst>
          </p:cNvPr>
          <p:cNvSpPr/>
          <p:nvPr/>
        </p:nvSpPr>
        <p:spPr>
          <a:xfrm>
            <a:off x="582579" y="4925020"/>
            <a:ext cx="6505186" cy="261610"/>
          </a:xfrm>
          <a:prstGeom prst="rect">
            <a:avLst/>
          </a:prstGeom>
          <a:solidFill>
            <a:srgbClr val="DC9B4B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  <a:ea typeface="Verdana"/>
              </a:rPr>
              <a:t>PUC1 </a:t>
            </a:r>
            <a:r>
              <a:rPr lang="en-GB" sz="1100" dirty="0">
                <a:solidFill>
                  <a:schemeClr val="bg1"/>
                </a:solidFill>
              </a:rPr>
              <a:t>Demonstration</a:t>
            </a:r>
            <a:r>
              <a:rPr lang="en-GB" sz="1100" dirty="0">
                <a:solidFill>
                  <a:schemeClr val="bg1"/>
                </a:solidFill>
                <a:ea typeface="Verdana"/>
              </a:rPr>
              <a:t>, Cyprus (June 2023)</a:t>
            </a:r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D4D527E-5418-4014-9CB1-D3B732E37408}"/>
              </a:ext>
            </a:extLst>
          </p:cNvPr>
          <p:cNvCxnSpPr>
            <a:cxnSpLocks/>
          </p:cNvCxnSpPr>
          <p:nvPr/>
        </p:nvCxnSpPr>
        <p:spPr>
          <a:xfrm>
            <a:off x="7353697" y="2372465"/>
            <a:ext cx="4469321" cy="0"/>
          </a:xfrm>
          <a:prstGeom prst="line">
            <a:avLst/>
          </a:prstGeom>
          <a:ln>
            <a:solidFill>
              <a:srgbClr val="E457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DC50149-1582-47E0-86DB-7D62CD885002}"/>
              </a:ext>
            </a:extLst>
          </p:cNvPr>
          <p:cNvCxnSpPr>
            <a:cxnSpLocks/>
          </p:cNvCxnSpPr>
          <p:nvPr/>
        </p:nvCxnSpPr>
        <p:spPr>
          <a:xfrm>
            <a:off x="7378972" y="4680368"/>
            <a:ext cx="4418773" cy="0"/>
          </a:xfrm>
          <a:prstGeom prst="line">
            <a:avLst/>
          </a:prstGeom>
          <a:ln>
            <a:solidFill>
              <a:srgbClr val="E457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>
            <a:extLst>
              <a:ext uri="{FF2B5EF4-FFF2-40B4-BE49-F238E27FC236}">
                <a16:creationId xmlns:a16="http://schemas.microsoft.com/office/drawing/2014/main" id="{37F25289-DD18-4B17-892C-3F45225DEFBD}"/>
              </a:ext>
            </a:extLst>
          </p:cNvPr>
          <p:cNvSpPr txBox="1">
            <a:spLocks/>
          </p:cNvSpPr>
          <p:nvPr/>
        </p:nvSpPr>
        <p:spPr>
          <a:xfrm>
            <a:off x="829384" y="120874"/>
            <a:ext cx="6369438" cy="7453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gradFill flip="none" rotWithShape="1">
                  <a:gsLst>
                    <a:gs pos="56000">
                      <a:schemeClr val="bg1"/>
                    </a:gs>
                    <a:gs pos="61000">
                      <a:schemeClr val="bg1">
                        <a:lumMod val="85000"/>
                      </a:schemeClr>
                    </a:gs>
                  </a:gsLst>
                  <a:lin ang="5400000" scaled="0"/>
                  <a:tileRect/>
                </a:gra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en-US" sz="3600" dirty="0">
                <a:solidFill>
                  <a:srgbClr val="144767"/>
                </a:solidFill>
              </a:rPr>
              <a:t>PUC1 - </a:t>
            </a:r>
            <a:r>
              <a:rPr lang="en-GB" sz="3600" dirty="0">
                <a:solidFill>
                  <a:srgbClr val="144767"/>
                </a:solidFill>
              </a:rPr>
              <a:t>CAP Monitoring</a:t>
            </a:r>
            <a:endParaRPr lang="en-IN" sz="3600" dirty="0">
              <a:solidFill>
                <a:srgbClr val="144767"/>
              </a:solidFill>
            </a:endParaRPr>
          </a:p>
        </p:txBody>
      </p:sp>
      <p:pic>
        <p:nvPicPr>
          <p:cNvPr id="29" name="Google Shape;147;p5"/>
          <p:cNvPicPr preferRelativeResize="0"/>
          <p:nvPr/>
        </p:nvPicPr>
        <p:blipFill rotWithShape="1">
          <a:blip r:embed="rId2">
            <a:alphaModFix/>
          </a:blip>
          <a:srcRect r="13544"/>
          <a:stretch/>
        </p:blipFill>
        <p:spPr>
          <a:xfrm>
            <a:off x="11461681" y="71901"/>
            <a:ext cx="672130" cy="6899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7277877" y="2442691"/>
            <a:ext cx="4519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GB" sz="1400" b="1" dirty="0">
                <a:solidFill>
                  <a:schemeClr val="bg1"/>
                </a:solidFill>
                <a:highlight>
                  <a:srgbClr val="144767"/>
                </a:highlight>
              </a:rPr>
              <a:t>Stakeholders</a:t>
            </a:r>
            <a:r>
              <a:rPr lang="el-GR" sz="1400" b="1" dirty="0">
                <a:solidFill>
                  <a:srgbClr val="144767"/>
                </a:solidFill>
              </a:rPr>
              <a:t> </a:t>
            </a:r>
          </a:p>
          <a:p>
            <a:pPr fontAlgn="t"/>
            <a:r>
              <a:rPr lang="en-GB" sz="1400" dirty="0">
                <a:solidFill>
                  <a:srgbClr val="144767"/>
                </a:solidFill>
              </a:rPr>
              <a:t>farmers + policymakers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D4D527E-5418-4014-9CB1-D3B732E37408}"/>
              </a:ext>
            </a:extLst>
          </p:cNvPr>
          <p:cNvCxnSpPr>
            <a:cxnSpLocks/>
          </p:cNvCxnSpPr>
          <p:nvPr/>
        </p:nvCxnSpPr>
        <p:spPr>
          <a:xfrm>
            <a:off x="7353697" y="2965911"/>
            <a:ext cx="4418773" cy="0"/>
          </a:xfrm>
          <a:prstGeom prst="line">
            <a:avLst/>
          </a:prstGeom>
          <a:ln>
            <a:solidFill>
              <a:srgbClr val="E457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3" descr="A drone on a field&#10;&#10;Description automatically generated">
            <a:extLst>
              <a:ext uri="{FF2B5EF4-FFF2-40B4-BE49-F238E27FC236}">
                <a16:creationId xmlns:a16="http://schemas.microsoft.com/office/drawing/2014/main" id="{19533881-2949-7274-154C-1080C290B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32" y="1214657"/>
            <a:ext cx="6496522" cy="365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43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826327" y="4972524"/>
            <a:ext cx="4627982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GB" sz="1400" b="1" dirty="0">
                <a:solidFill>
                  <a:schemeClr val="bg1"/>
                </a:solidFill>
                <a:highlight>
                  <a:srgbClr val="144767"/>
                </a:highlight>
              </a:rPr>
              <a:t>Impact</a:t>
            </a:r>
          </a:p>
          <a:p>
            <a:r>
              <a:rPr lang="en-GB" sz="1400" dirty="0">
                <a:solidFill>
                  <a:srgbClr val="144767"/>
                </a:solidFill>
              </a:rPr>
              <a:t>Tackle of the problem of the deteriorating raw water quality (increasing concern for future drinking water supply)</a:t>
            </a:r>
            <a:endParaRPr lang="en-IN" sz="1400">
              <a:solidFill>
                <a:srgbClr val="144767"/>
              </a:solidFill>
              <a:ea typeface="Verdana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8529836-11C5-407F-AFCE-DD2CB048EE6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68" y="1279014"/>
            <a:ext cx="5986328" cy="404767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 Box 39">
            <a:extLst>
              <a:ext uri="{FF2B5EF4-FFF2-40B4-BE49-F238E27FC236}">
                <a16:creationId xmlns:a16="http://schemas.microsoft.com/office/drawing/2014/main" id="{F46CDB81-924E-4F2D-9ACD-49770DF50DD2}"/>
              </a:ext>
            </a:extLst>
          </p:cNvPr>
          <p:cNvSpPr txBox="1"/>
          <p:nvPr/>
        </p:nvSpPr>
        <p:spPr>
          <a:xfrm>
            <a:off x="627652" y="5357099"/>
            <a:ext cx="5990841" cy="624462"/>
          </a:xfrm>
          <a:prstGeom prst="rect">
            <a:avLst/>
          </a:prstGeom>
          <a:solidFill>
            <a:srgbClr val="DC9B4B"/>
          </a:solidFill>
          <a:ln w="6350">
            <a:noFill/>
          </a:ln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1100" dirty="0">
                <a:solidFill>
                  <a:srgbClr val="FFFFFF"/>
                </a:solidFill>
              </a:rPr>
              <a:t>Raw water basin of WPC De </a:t>
            </a:r>
            <a:r>
              <a:rPr lang="en-US" sz="1100" dirty="0" err="1">
                <a:solidFill>
                  <a:srgbClr val="FFFFFF"/>
                </a:solidFill>
              </a:rPr>
              <a:t>Blankaart</a:t>
            </a:r>
            <a:r>
              <a:rPr lang="en-US" sz="1100" dirty="0">
                <a:solidFill>
                  <a:srgbClr val="FFFFFF"/>
                </a:solidFill>
              </a:rPr>
              <a:t>. Aerial view (top) with detailed view of the circled area (red) in May 2019 (right, normal) and August 2019 (left, algae bloom).</a:t>
            </a:r>
            <a:endParaRPr lang="en-GB" sz="1100" dirty="0">
              <a:solidFill>
                <a:srgbClr val="FFFFFF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F6869B3-A7B2-4D4C-9DDA-12FEB19FC16C}"/>
              </a:ext>
            </a:extLst>
          </p:cNvPr>
          <p:cNvCxnSpPr>
            <a:cxnSpLocks/>
          </p:cNvCxnSpPr>
          <p:nvPr/>
        </p:nvCxnSpPr>
        <p:spPr>
          <a:xfrm>
            <a:off x="6862746" y="3449182"/>
            <a:ext cx="4496206" cy="0"/>
          </a:xfrm>
          <a:prstGeom prst="line">
            <a:avLst/>
          </a:prstGeom>
          <a:ln>
            <a:solidFill>
              <a:srgbClr val="E457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FD8CE53-17E6-4598-A012-89FAF222D012}"/>
              </a:ext>
            </a:extLst>
          </p:cNvPr>
          <p:cNvCxnSpPr>
            <a:cxnSpLocks/>
          </p:cNvCxnSpPr>
          <p:nvPr/>
        </p:nvCxnSpPr>
        <p:spPr>
          <a:xfrm>
            <a:off x="6885005" y="4837687"/>
            <a:ext cx="4569304" cy="0"/>
          </a:xfrm>
          <a:prstGeom prst="line">
            <a:avLst/>
          </a:prstGeom>
          <a:ln>
            <a:solidFill>
              <a:srgbClr val="E457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46584AB9-7A15-49A2-B834-C4AC49935098}"/>
              </a:ext>
            </a:extLst>
          </p:cNvPr>
          <p:cNvSpPr txBox="1">
            <a:spLocks/>
          </p:cNvSpPr>
          <p:nvPr/>
        </p:nvSpPr>
        <p:spPr>
          <a:xfrm>
            <a:off x="830911" y="171761"/>
            <a:ext cx="8695475" cy="711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gradFill flip="none" rotWithShape="1">
                  <a:gsLst>
                    <a:gs pos="56000">
                      <a:schemeClr val="bg1"/>
                    </a:gs>
                    <a:gs pos="61000">
                      <a:schemeClr val="bg1">
                        <a:lumMod val="85000"/>
                      </a:schemeClr>
                    </a:gs>
                  </a:gsLst>
                  <a:lin ang="5400000" scaled="0"/>
                  <a:tileRect/>
                </a:gra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en-GB" sz="3600" dirty="0">
                <a:solidFill>
                  <a:srgbClr val="144767"/>
                </a:solidFill>
              </a:rPr>
              <a:t>PUC2- Water Quality Assessment</a:t>
            </a:r>
            <a:endParaRPr lang="en-IN" sz="3600" dirty="0">
              <a:solidFill>
                <a:srgbClr val="144767"/>
              </a:solidFill>
            </a:endParaRPr>
          </a:p>
        </p:txBody>
      </p:sp>
      <p:pic>
        <p:nvPicPr>
          <p:cNvPr id="26" name="Google Shape;146;p5"/>
          <p:cNvPicPr preferRelativeResize="0"/>
          <p:nvPr/>
        </p:nvPicPr>
        <p:blipFill rotWithShape="1">
          <a:blip r:embed="rId3">
            <a:alphaModFix/>
          </a:blip>
          <a:srcRect r="25291"/>
          <a:stretch/>
        </p:blipFill>
        <p:spPr>
          <a:xfrm>
            <a:off x="11253997" y="26663"/>
            <a:ext cx="761206" cy="92222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Box 26"/>
          <p:cNvSpPr txBox="1"/>
          <p:nvPr/>
        </p:nvSpPr>
        <p:spPr>
          <a:xfrm>
            <a:off x="6826326" y="1312785"/>
            <a:ext cx="46279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/>
            <a:r>
              <a:rPr lang="en-GB" sz="1400" b="1" dirty="0">
                <a:solidFill>
                  <a:schemeClr val="bg1"/>
                </a:solidFill>
                <a:highlight>
                  <a:srgbClr val="144767"/>
                </a:highlight>
              </a:rPr>
              <a:t>Scope</a:t>
            </a:r>
          </a:p>
          <a:p>
            <a:pPr fontAlgn="t"/>
            <a:r>
              <a:rPr lang="en-GB" sz="1400" dirty="0">
                <a:solidFill>
                  <a:srgbClr val="144767"/>
                </a:solidFill>
              </a:rPr>
              <a:t>Assessment of water quality (algae, hazardous materials or treatment by-products) and monitoring of surface water through virtual presence in the water resources </a:t>
            </a:r>
            <a:endParaRPr lang="el-GR" sz="1400" dirty="0">
              <a:solidFill>
                <a:srgbClr val="144767"/>
              </a:solidFill>
            </a:endParaRPr>
          </a:p>
          <a:p>
            <a:pPr fontAlgn="t"/>
            <a:r>
              <a:rPr lang="en-GB" sz="1400" dirty="0">
                <a:solidFill>
                  <a:srgbClr val="144767"/>
                </a:solidFill>
              </a:rPr>
              <a:t>(De </a:t>
            </a:r>
            <a:r>
              <a:rPr lang="en-GB" sz="1400" dirty="0" err="1">
                <a:solidFill>
                  <a:srgbClr val="144767"/>
                </a:solidFill>
              </a:rPr>
              <a:t>WaterGroep</a:t>
            </a:r>
            <a:r>
              <a:rPr lang="en-GB" sz="1400" dirty="0">
                <a:solidFill>
                  <a:srgbClr val="144767"/>
                </a:solidFill>
              </a:rPr>
              <a:t>, SMAT)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6326" y="2832616"/>
            <a:ext cx="462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/>
            <a:r>
              <a:rPr lang="en-GB" sz="1400" b="1" dirty="0">
                <a:solidFill>
                  <a:schemeClr val="bg1"/>
                </a:solidFill>
                <a:highlight>
                  <a:srgbClr val="144767"/>
                </a:highlight>
              </a:rPr>
              <a:t>Stakeholders</a:t>
            </a:r>
            <a:endParaRPr lang="el-GR" sz="1400" b="1" dirty="0">
              <a:solidFill>
                <a:srgbClr val="144767"/>
              </a:solidFill>
              <a:highlight>
                <a:srgbClr val="144767"/>
              </a:highlight>
            </a:endParaRPr>
          </a:p>
          <a:p>
            <a:pPr fontAlgn="t"/>
            <a:r>
              <a:rPr lang="en-US" sz="1400" dirty="0">
                <a:solidFill>
                  <a:srgbClr val="144767"/>
                </a:solidFill>
              </a:rPr>
              <a:t>drinking water industry + water authorities</a:t>
            </a:r>
            <a:endParaRPr lang="en-GB" sz="1400" dirty="0">
              <a:solidFill>
                <a:srgbClr val="144767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26327" y="3562284"/>
            <a:ext cx="4627982" cy="1169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 fontAlgn="t"/>
            <a:r>
              <a:rPr lang="en-GB" sz="1400" b="1" dirty="0">
                <a:solidFill>
                  <a:schemeClr val="bg1"/>
                </a:solidFill>
                <a:highlight>
                  <a:srgbClr val="144767"/>
                </a:highlight>
              </a:rPr>
              <a:t>Data</a:t>
            </a:r>
          </a:p>
          <a:p>
            <a:pPr fontAlgn="t"/>
            <a:r>
              <a:rPr lang="en-GB" sz="1400" b="1" dirty="0">
                <a:solidFill>
                  <a:srgbClr val="144767"/>
                </a:solidFill>
              </a:rPr>
              <a:t>Sources: </a:t>
            </a:r>
            <a:r>
              <a:rPr lang="en-GB" sz="1400" dirty="0">
                <a:solidFill>
                  <a:srgbClr val="144767"/>
                </a:solidFill>
              </a:rPr>
              <a:t>in-situ measurements, Copernicus data, cameras mounted on UAVs</a:t>
            </a:r>
          </a:p>
          <a:p>
            <a:pPr fontAlgn="t"/>
            <a:r>
              <a:rPr lang="en-GB" sz="1400" dirty="0">
                <a:solidFill>
                  <a:srgbClr val="144767"/>
                </a:solidFill>
              </a:rPr>
              <a:t>The data are collected, analysed</a:t>
            </a:r>
            <a:r>
              <a:rPr lang="en-GB" sz="1400" i="1" dirty="0">
                <a:solidFill>
                  <a:srgbClr val="144767"/>
                </a:solidFill>
              </a:rPr>
              <a:t> </a:t>
            </a:r>
            <a:r>
              <a:rPr lang="en-GB" sz="1400" dirty="0">
                <a:solidFill>
                  <a:srgbClr val="144767"/>
                </a:solidFill>
              </a:rPr>
              <a:t>and provided to stakeholders on an interactive platform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FD8CE53-17E6-4598-A012-89FAF222D012}"/>
              </a:ext>
            </a:extLst>
          </p:cNvPr>
          <p:cNvCxnSpPr>
            <a:cxnSpLocks/>
          </p:cNvCxnSpPr>
          <p:nvPr/>
        </p:nvCxnSpPr>
        <p:spPr>
          <a:xfrm>
            <a:off x="6885005" y="2722749"/>
            <a:ext cx="4451689" cy="0"/>
          </a:xfrm>
          <a:prstGeom prst="line">
            <a:avLst/>
          </a:prstGeom>
          <a:ln>
            <a:solidFill>
              <a:srgbClr val="E457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132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431062" y="3247008"/>
            <a:ext cx="4215336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t"/>
            <a:r>
              <a:rPr lang="en-GB" sz="1400" b="1" dirty="0">
                <a:solidFill>
                  <a:schemeClr val="bg1"/>
                </a:solidFill>
                <a:highlight>
                  <a:srgbClr val="144767"/>
                </a:highlight>
              </a:rPr>
              <a:t>Data</a:t>
            </a:r>
          </a:p>
          <a:p>
            <a:pPr fontAlgn="t"/>
            <a:r>
              <a:rPr lang="en-GB" sz="1400" b="1" dirty="0">
                <a:solidFill>
                  <a:srgbClr val="144767"/>
                </a:solidFill>
              </a:rPr>
              <a:t>Sources: </a:t>
            </a:r>
            <a:r>
              <a:rPr lang="en-GB" sz="1400" dirty="0">
                <a:solidFill>
                  <a:srgbClr val="144767"/>
                </a:solidFill>
              </a:rPr>
              <a:t>satellites, sensors, </a:t>
            </a:r>
            <a:r>
              <a:rPr lang="en-US" sz="1400" dirty="0">
                <a:solidFill>
                  <a:srgbClr val="144767"/>
                </a:solidFill>
              </a:rPr>
              <a:t>information from traditional and social media </a:t>
            </a:r>
            <a:endParaRPr lang="en-GB" sz="1400" dirty="0">
              <a:solidFill>
                <a:srgbClr val="144767"/>
              </a:solidFill>
            </a:endParaRPr>
          </a:p>
          <a:p>
            <a:pPr fontAlgn="t"/>
            <a:r>
              <a:rPr lang="en-GB" sz="1400" dirty="0">
                <a:solidFill>
                  <a:srgbClr val="144767"/>
                </a:solidFill>
              </a:rPr>
              <a:t>The EO data are combined and aggregated  with other sensor data </a:t>
            </a:r>
            <a:r>
              <a:rPr lang="en-GB" sz="1400" i="1" dirty="0">
                <a:solidFill>
                  <a:srgbClr val="144767"/>
                </a:solidFill>
              </a:rPr>
              <a:t>(e.g. from air, sea and ground measurement stations) </a:t>
            </a:r>
            <a:r>
              <a:rPr lang="en-GB" sz="1400" dirty="0">
                <a:solidFill>
                  <a:srgbClr val="144767"/>
                </a:solidFill>
              </a:rPr>
              <a:t>and information from traditional and social media, and are provided to stakeholders through an easy-to-use monitoring tool 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70861" y="5416753"/>
            <a:ext cx="4215337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 fontAlgn="t"/>
            <a:r>
              <a:rPr lang="en-GB" sz="1400" b="1" dirty="0">
                <a:solidFill>
                  <a:schemeClr val="bg1"/>
                </a:solidFill>
                <a:highlight>
                  <a:srgbClr val="144767"/>
                </a:highlight>
              </a:rPr>
              <a:t>Impact</a:t>
            </a:r>
          </a:p>
          <a:p>
            <a:pPr fontAlgn="t"/>
            <a:r>
              <a:rPr lang="en-GB" sz="1400" dirty="0">
                <a:solidFill>
                  <a:srgbClr val="144767"/>
                </a:solidFill>
              </a:rPr>
              <a:t>Support of investigative journalism in the field of climate politics and increase of environmental awareness</a:t>
            </a:r>
            <a:endParaRPr lang="en-IN" sz="1400" dirty="0">
              <a:solidFill>
                <a:srgbClr val="144767"/>
              </a:solidFill>
            </a:endParaRPr>
          </a:p>
        </p:txBody>
      </p:sp>
      <p:sp>
        <p:nvSpPr>
          <p:cNvPr id="22" name="Text Box 34">
            <a:extLst>
              <a:ext uri="{FF2B5EF4-FFF2-40B4-BE49-F238E27FC236}">
                <a16:creationId xmlns:a16="http://schemas.microsoft.com/office/drawing/2014/main" id="{89BC2396-515B-4331-9D42-DE900785C39D}"/>
              </a:ext>
            </a:extLst>
          </p:cNvPr>
          <p:cNvSpPr txBox="1"/>
          <p:nvPr/>
        </p:nvSpPr>
        <p:spPr>
          <a:xfrm>
            <a:off x="310257" y="4368579"/>
            <a:ext cx="4208874" cy="1133689"/>
          </a:xfrm>
          <a:prstGeom prst="rect">
            <a:avLst/>
          </a:prstGeom>
          <a:solidFill>
            <a:srgbClr val="DC9B4B"/>
          </a:solidFill>
          <a:ln w="6350">
            <a:noFill/>
          </a:ln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1100" dirty="0">
                <a:solidFill>
                  <a:srgbClr val="FFFFFF"/>
                </a:solidFill>
              </a:rPr>
              <a:t>(1) The extent of bush fires as seen in Australia could only be really understood by looking at satellite imagery. </a:t>
            </a:r>
            <a:r>
              <a:rPr lang="en-GB" sz="1100" dirty="0">
                <a:solidFill>
                  <a:srgbClr val="FFFFFF"/>
                </a:solidFill>
              </a:rPr>
              <a:t>Active fires are highlighted in red. NASA/NOAA</a:t>
            </a:r>
            <a:endParaRPr lang="en-US" sz="1100" dirty="0">
              <a:solidFill>
                <a:srgbClr val="FFFFFF"/>
              </a:solidFill>
            </a:endParaRPr>
          </a:p>
          <a:p>
            <a:pPr algn="just"/>
            <a:r>
              <a:rPr lang="en-US" sz="900" i="1" dirty="0">
                <a:solidFill>
                  <a:srgbClr val="FFFFFF"/>
                </a:solidFill>
              </a:rPr>
              <a:t>Source: </a:t>
            </a:r>
            <a:r>
              <a:rPr lang="en-US" sz="900" i="1" dirty="0">
                <a:solidFill>
                  <a:srgbClr val="FFFF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https://www.vox.com/2020/1/3/21048700/australia-fires-2019-map-satellite-smoke-pollution</a:t>
            </a:r>
            <a:endParaRPr lang="en-GB" sz="900" i="1" dirty="0">
              <a:solidFill>
                <a:srgbClr val="FFFFFF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CB0F47C-F627-4FE5-8D9D-880EA21757DE}"/>
              </a:ext>
            </a:extLst>
          </p:cNvPr>
          <p:cNvCxnSpPr>
            <a:cxnSpLocks/>
          </p:cNvCxnSpPr>
          <p:nvPr/>
        </p:nvCxnSpPr>
        <p:spPr>
          <a:xfrm>
            <a:off x="7451968" y="2246991"/>
            <a:ext cx="4215337" cy="0"/>
          </a:xfrm>
          <a:prstGeom prst="line">
            <a:avLst/>
          </a:prstGeom>
          <a:ln>
            <a:solidFill>
              <a:srgbClr val="E457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3601F35-F60A-43C0-AAEB-543153F78FF8}"/>
              </a:ext>
            </a:extLst>
          </p:cNvPr>
          <p:cNvCxnSpPr>
            <a:cxnSpLocks/>
          </p:cNvCxnSpPr>
          <p:nvPr/>
        </p:nvCxnSpPr>
        <p:spPr>
          <a:xfrm>
            <a:off x="7533818" y="5300490"/>
            <a:ext cx="4184286" cy="0"/>
          </a:xfrm>
          <a:prstGeom prst="line">
            <a:avLst/>
          </a:prstGeom>
          <a:ln>
            <a:solidFill>
              <a:srgbClr val="E457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fik 6">
            <a:extLst>
              <a:ext uri="{FF2B5EF4-FFF2-40B4-BE49-F238E27FC236}">
                <a16:creationId xmlns:a16="http://schemas.microsoft.com/office/drawing/2014/main" id="{0BCF9ADA-0B8B-F840-9EFA-9AF45DBF53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37"/>
          <a:stretch/>
        </p:blipFill>
        <p:spPr>
          <a:xfrm>
            <a:off x="4654281" y="1596232"/>
            <a:ext cx="2174913" cy="1724922"/>
          </a:xfrm>
          <a:prstGeom prst="rect">
            <a:avLst/>
          </a:prstGeom>
        </p:spPr>
      </p:pic>
      <p:pic>
        <p:nvPicPr>
          <p:cNvPr id="28" name="Grafik 36">
            <a:extLst>
              <a:ext uri="{FF2B5EF4-FFF2-40B4-BE49-F238E27FC236}">
                <a16:creationId xmlns:a16="http://schemas.microsoft.com/office/drawing/2014/main" id="{32776F95-C194-5E48-811E-2BA99BA990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60"/>
          <a:stretch/>
        </p:blipFill>
        <p:spPr>
          <a:xfrm>
            <a:off x="4654281" y="3514713"/>
            <a:ext cx="2174913" cy="2643888"/>
          </a:xfrm>
          <a:prstGeom prst="rect">
            <a:avLst/>
          </a:prstGeom>
        </p:spPr>
      </p:pic>
      <p:sp>
        <p:nvSpPr>
          <p:cNvPr id="29" name="Text Box 34">
            <a:extLst>
              <a:ext uri="{FF2B5EF4-FFF2-40B4-BE49-F238E27FC236}">
                <a16:creationId xmlns:a16="http://schemas.microsoft.com/office/drawing/2014/main" id="{FE995077-2FB5-E14F-9A73-2199E1721811}"/>
              </a:ext>
            </a:extLst>
          </p:cNvPr>
          <p:cNvSpPr txBox="1"/>
          <p:nvPr/>
        </p:nvSpPr>
        <p:spPr>
          <a:xfrm>
            <a:off x="310257" y="5540882"/>
            <a:ext cx="4208874" cy="617421"/>
          </a:xfrm>
          <a:prstGeom prst="rect">
            <a:avLst/>
          </a:prstGeom>
          <a:solidFill>
            <a:srgbClr val="DC9B4B"/>
          </a:solidFill>
          <a:ln w="6350">
            <a:noFill/>
          </a:ln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de-DE" sz="1100" dirty="0">
                <a:solidFill>
                  <a:srgbClr val="FFFFFF"/>
                </a:solidFill>
              </a:rPr>
              <a:t>(2) Abstracting information and providing context of the spread of wildfires by using an </a:t>
            </a:r>
            <a:r>
              <a:rPr lang="en-US" sz="1100" dirty="0">
                <a:solidFill>
                  <a:srgbClr val="FFFFFF"/>
                </a:solidFill>
              </a:rPr>
              <a:t>infographic</a:t>
            </a:r>
            <a:r>
              <a:rPr lang="de-DE" sz="1100" dirty="0">
                <a:solidFill>
                  <a:srgbClr val="FFFFFF"/>
                </a:solidFill>
              </a:rPr>
              <a:t>.</a:t>
            </a:r>
          </a:p>
          <a:p>
            <a:pPr algn="just"/>
            <a:r>
              <a:rPr lang="de-DE" sz="900" i="1" dirty="0">
                <a:solidFill>
                  <a:srgbClr val="FFFFFF"/>
                </a:solidFill>
              </a:rPr>
              <a:t>Source: </a:t>
            </a:r>
            <a:r>
              <a:rPr lang="de-DE" sz="900" i="1" u="sng" dirty="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https://p.dw.com/p/3iggO</a:t>
            </a:r>
            <a:r>
              <a:rPr lang="el-GR" sz="900" i="1" u="sng" dirty="0">
                <a:solidFill>
                  <a:srgbClr val="FFFFFF"/>
                </a:solidFill>
              </a:rPr>
              <a:t> </a:t>
            </a:r>
            <a:endParaRPr lang="en-GB" sz="900" i="1" u="sng" dirty="0">
              <a:solidFill>
                <a:srgbClr val="FFFFFF"/>
              </a:solidFill>
            </a:endParaRPr>
          </a:p>
        </p:txBody>
      </p:sp>
      <p:pic>
        <p:nvPicPr>
          <p:cNvPr id="30" name="Picture 29" descr="NASA satellite image of smoke and bushfires in Australia, capture Januar 4, 2020. ">
            <a:extLst>
              <a:ext uri="{FF2B5EF4-FFF2-40B4-BE49-F238E27FC236}">
                <a16:creationId xmlns:a16="http://schemas.microsoft.com/office/drawing/2014/main" id="{E7364188-2E3A-4F36-AE91-42370E56E16F}"/>
              </a:ext>
            </a:extLst>
          </p:cNvPr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05" y="1597243"/>
            <a:ext cx="4212923" cy="27524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EEE15031-8EBE-4384-B30C-4BCBD9D2A5B7}"/>
              </a:ext>
            </a:extLst>
          </p:cNvPr>
          <p:cNvSpPr txBox="1">
            <a:spLocks/>
          </p:cNvSpPr>
          <p:nvPr/>
        </p:nvSpPr>
        <p:spPr>
          <a:xfrm>
            <a:off x="833886" y="178337"/>
            <a:ext cx="8725751" cy="711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gradFill flip="none" rotWithShape="1">
                  <a:gsLst>
                    <a:gs pos="56000">
                      <a:schemeClr val="bg1"/>
                    </a:gs>
                    <a:gs pos="61000">
                      <a:schemeClr val="bg1">
                        <a:lumMod val="85000"/>
                      </a:schemeClr>
                    </a:gs>
                  </a:gsLst>
                  <a:lin ang="5400000" scaled="0"/>
                  <a:tileRect/>
                </a:gra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en-GB" sz="3600" dirty="0">
                <a:solidFill>
                  <a:srgbClr val="144767"/>
                </a:solidFill>
              </a:rPr>
              <a:t>PUC3 – Satellite Journalism</a:t>
            </a:r>
            <a:endParaRPr lang="en-IN" sz="3600" dirty="0">
              <a:solidFill>
                <a:srgbClr val="144767"/>
              </a:solidFill>
            </a:endParaRPr>
          </a:p>
        </p:txBody>
      </p:sp>
      <p:pic>
        <p:nvPicPr>
          <p:cNvPr id="32" name="Google Shape;145;p5"/>
          <p:cNvPicPr preferRelativeResize="0"/>
          <p:nvPr/>
        </p:nvPicPr>
        <p:blipFill rotWithShape="1">
          <a:blip r:embed="rId7">
            <a:alphaModFix/>
          </a:blip>
          <a:srcRect l="21338"/>
          <a:stretch/>
        </p:blipFill>
        <p:spPr>
          <a:xfrm>
            <a:off x="11392378" y="116334"/>
            <a:ext cx="628997" cy="77308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TextBox 33"/>
          <p:cNvSpPr txBox="1"/>
          <p:nvPr/>
        </p:nvSpPr>
        <p:spPr>
          <a:xfrm>
            <a:off x="7391942" y="1226851"/>
            <a:ext cx="42153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/>
            <a:r>
              <a:rPr lang="en-GB" sz="1400" b="1" dirty="0">
                <a:solidFill>
                  <a:schemeClr val="bg1"/>
                </a:solidFill>
                <a:highlight>
                  <a:srgbClr val="144767"/>
                </a:highlight>
              </a:rPr>
              <a:t>Scope</a:t>
            </a:r>
          </a:p>
          <a:p>
            <a:pPr fontAlgn="t"/>
            <a:r>
              <a:rPr lang="en-GB" sz="1400" dirty="0">
                <a:solidFill>
                  <a:srgbClr val="144767"/>
                </a:solidFill>
              </a:rPr>
              <a:t>Provision of satellite data contextualized and put into reference with information from multiple sources</a:t>
            </a:r>
            <a:endParaRPr lang="el-GR" sz="1400" dirty="0">
              <a:solidFill>
                <a:srgbClr val="144767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86561" y="2359831"/>
            <a:ext cx="42571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/>
            <a:r>
              <a:rPr lang="en-GB" sz="1400" b="1" dirty="0">
                <a:solidFill>
                  <a:schemeClr val="bg1"/>
                </a:solidFill>
                <a:highlight>
                  <a:srgbClr val="144767"/>
                </a:highlight>
              </a:rPr>
              <a:t>Stakeholders</a:t>
            </a:r>
            <a:endParaRPr lang="el-GR" sz="1400" b="1" dirty="0">
              <a:solidFill>
                <a:schemeClr val="bg1"/>
              </a:solidFill>
              <a:highlight>
                <a:srgbClr val="144767"/>
              </a:highlight>
            </a:endParaRPr>
          </a:p>
          <a:p>
            <a:pPr fontAlgn="t"/>
            <a:r>
              <a:rPr lang="en-US" sz="1400" dirty="0">
                <a:solidFill>
                  <a:srgbClr val="144767"/>
                </a:solidFill>
              </a:rPr>
              <a:t>Media broadcasters + media companies + journalists</a:t>
            </a:r>
            <a:endParaRPr lang="en-GB" sz="1400" dirty="0">
              <a:solidFill>
                <a:srgbClr val="144767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CB0F47C-F627-4FE5-8D9D-880EA21757DE}"/>
              </a:ext>
            </a:extLst>
          </p:cNvPr>
          <p:cNvCxnSpPr>
            <a:cxnSpLocks/>
          </p:cNvCxnSpPr>
          <p:nvPr/>
        </p:nvCxnSpPr>
        <p:spPr>
          <a:xfrm>
            <a:off x="7472876" y="3145484"/>
            <a:ext cx="4215337" cy="0"/>
          </a:xfrm>
          <a:prstGeom prst="line">
            <a:avLst/>
          </a:prstGeom>
          <a:ln>
            <a:solidFill>
              <a:srgbClr val="E457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789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1898</TotalTime>
  <Words>1179</Words>
  <Application>Microsoft Office PowerPoint</Application>
  <PresentationFormat>Widescreen</PresentationFormat>
  <Paragraphs>152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Open Sans</vt:lpstr>
      <vt:lpstr>Verdana</vt:lpstr>
      <vt:lpstr>Wingdings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Jon64</dc:creator>
  <cp:lastModifiedBy>Efstathia Chatzitheodorou</cp:lastModifiedBy>
  <cp:revision>287</cp:revision>
  <dcterms:created xsi:type="dcterms:W3CDTF">2021-01-04T12:43:26Z</dcterms:created>
  <dcterms:modified xsi:type="dcterms:W3CDTF">2023-10-05T07:14:20Z</dcterms:modified>
</cp:coreProperties>
</file>